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2"/>
  </p:notesMasterIdLst>
  <p:sldIdLst>
    <p:sldId id="256" r:id="rId2"/>
    <p:sldId id="276" r:id="rId3"/>
    <p:sldId id="281" r:id="rId4"/>
    <p:sldId id="277" r:id="rId5"/>
    <p:sldId id="278" r:id="rId6"/>
    <p:sldId id="279" r:id="rId7"/>
    <p:sldId id="293" r:id="rId8"/>
    <p:sldId id="280" r:id="rId9"/>
    <p:sldId id="259" r:id="rId10"/>
    <p:sldId id="260" r:id="rId11"/>
    <p:sldId id="261" r:id="rId12"/>
    <p:sldId id="262" r:id="rId13"/>
    <p:sldId id="263" r:id="rId14"/>
    <p:sldId id="284" r:id="rId15"/>
    <p:sldId id="264" r:id="rId16"/>
    <p:sldId id="265" r:id="rId17"/>
    <p:sldId id="266" r:id="rId18"/>
    <p:sldId id="267" r:id="rId19"/>
    <p:sldId id="268" r:id="rId20"/>
    <p:sldId id="282" r:id="rId21"/>
    <p:sldId id="257" r:id="rId22"/>
    <p:sldId id="258" r:id="rId23"/>
    <p:sldId id="285" r:id="rId24"/>
    <p:sldId id="294" r:id="rId25"/>
    <p:sldId id="283" r:id="rId26"/>
    <p:sldId id="269" r:id="rId27"/>
    <p:sldId id="270" r:id="rId28"/>
    <p:sldId id="271" r:id="rId29"/>
    <p:sldId id="272" r:id="rId30"/>
    <p:sldId id="286" r:id="rId3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279"/>
    <p:restoredTop sz="93742"/>
  </p:normalViewPr>
  <p:slideViewPr>
    <p:cSldViewPr snapToGrid="0" snapToObjects="1">
      <p:cViewPr varScale="1">
        <p:scale>
          <a:sx n="122" d="100"/>
          <a:sy n="122" d="100"/>
        </p:scale>
        <p:origin x="464" y="208"/>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image" Target="../media/image17.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9.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7DF0E92-0327-B44C-B8D9-4757A449FDBC}" type="datetimeFigureOut">
              <a:rPr lang="en-US" smtClean="0"/>
              <a:t>7/2/19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FF13A30-B00A-B148-B7EB-253B3C93330E}" type="slidenum">
              <a:rPr lang="en-US" smtClean="0"/>
              <a:t>‹#›</a:t>
            </a:fld>
            <a:endParaRPr lang="en-US"/>
          </a:p>
        </p:txBody>
      </p:sp>
    </p:spTree>
    <p:extLst>
      <p:ext uri="{BB962C8B-B14F-4D97-AF65-F5344CB8AC3E}">
        <p14:creationId xmlns:p14="http://schemas.microsoft.com/office/powerpoint/2010/main" val="1548599482"/>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rad = 57deg</a:t>
            </a:r>
          </a:p>
        </p:txBody>
      </p:sp>
      <p:sp>
        <p:nvSpPr>
          <p:cNvPr id="4" name="Slide Number Placeholder 3"/>
          <p:cNvSpPr>
            <a:spLocks noGrp="1"/>
          </p:cNvSpPr>
          <p:nvPr>
            <p:ph type="sldNum" sz="quarter" idx="10"/>
          </p:nvPr>
        </p:nvSpPr>
        <p:spPr/>
        <p:txBody>
          <a:bodyPr/>
          <a:lstStyle/>
          <a:p>
            <a:fld id="{70DDCD8D-57DD-E044-9971-2FC212BA2037}" type="slidenum">
              <a:rPr lang="en-US" smtClean="0"/>
              <a:t>12</a:t>
            </a:fld>
            <a:endParaRPr lang="en-US"/>
          </a:p>
        </p:txBody>
      </p:sp>
    </p:spTree>
    <p:extLst>
      <p:ext uri="{BB962C8B-B14F-4D97-AF65-F5344CB8AC3E}">
        <p14:creationId xmlns:p14="http://schemas.microsoft.com/office/powerpoint/2010/main" val="1417785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Stance phase</a:t>
            </a:r>
          </a:p>
          <a:p>
            <a:r>
              <a:rPr lang="en-US" dirty="0"/>
              <a:t>Center</a:t>
            </a:r>
            <a:r>
              <a:rPr lang="en-US" baseline="0" dirty="0"/>
              <a:t> of mass is shifted… need extra control to maintain the center of mass</a:t>
            </a:r>
          </a:p>
          <a:p>
            <a:endParaRPr lang="en-US" baseline="0" dirty="0"/>
          </a:p>
        </p:txBody>
      </p:sp>
      <p:sp>
        <p:nvSpPr>
          <p:cNvPr id="4" name="Slide Number Placeholder 3"/>
          <p:cNvSpPr>
            <a:spLocks noGrp="1"/>
          </p:cNvSpPr>
          <p:nvPr>
            <p:ph type="sldNum" sz="quarter" idx="10"/>
          </p:nvPr>
        </p:nvSpPr>
        <p:spPr/>
        <p:txBody>
          <a:bodyPr/>
          <a:lstStyle/>
          <a:p>
            <a:fld id="{BFF13A30-B00A-B148-B7EB-253B3C93330E}" type="slidenum">
              <a:rPr lang="en-US" smtClean="0"/>
              <a:t>14</a:t>
            </a:fld>
            <a:endParaRPr lang="en-US"/>
          </a:p>
        </p:txBody>
      </p:sp>
    </p:spTree>
    <p:extLst>
      <p:ext uri="{BB962C8B-B14F-4D97-AF65-F5344CB8AC3E}">
        <p14:creationId xmlns:p14="http://schemas.microsoft.com/office/powerpoint/2010/main" val="25676341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err="1">
                <a:solidFill>
                  <a:schemeClr val="tx1"/>
                </a:solidFill>
                <a:effectLst/>
                <a:latin typeface="+mn-lt"/>
                <a:ea typeface="+mn-ea"/>
                <a:cs typeface="+mn-cs"/>
              </a:rPr>
              <a:t>Raibert</a:t>
            </a:r>
            <a:r>
              <a:rPr lang="en-US" sz="1200" kern="1200" dirty="0">
                <a:solidFill>
                  <a:schemeClr val="tx1"/>
                </a:solidFill>
                <a:effectLst/>
                <a:latin typeface="+mn-lt"/>
                <a:ea typeface="+mn-ea"/>
                <a:cs typeface="+mn-cs"/>
              </a:rPr>
              <a:t> believed that details of movement form and timing are from the co-opted dynamics of running, which consists of mass-spring motion and projectile motion like pogo sticks. So he let the dynamics take care of its own timing and movement forms. Hence, </a:t>
            </a:r>
            <a:r>
              <a:rPr lang="en-US" sz="1200" kern="1200" dirty="0" err="1">
                <a:solidFill>
                  <a:schemeClr val="tx1"/>
                </a:solidFill>
                <a:effectLst/>
                <a:latin typeface="+mn-lt"/>
                <a:ea typeface="+mn-ea"/>
                <a:cs typeface="+mn-cs"/>
              </a:rPr>
              <a:t>Raibert’s</a:t>
            </a:r>
            <a:r>
              <a:rPr lang="en-US" sz="1200" kern="1200" dirty="0">
                <a:solidFill>
                  <a:schemeClr val="tx1"/>
                </a:solidFill>
                <a:effectLst/>
                <a:latin typeface="+mn-lt"/>
                <a:ea typeface="+mn-ea"/>
                <a:cs typeface="+mn-cs"/>
              </a:rPr>
              <a:t> robots are more efficient in terms of resource usage, specifically: it reduces the explicit control responsibility (that is to control every </a:t>
            </a:r>
            <a:r>
              <a:rPr lang="en-US" sz="1200" kern="1200" dirty="0" err="1">
                <a:solidFill>
                  <a:schemeClr val="tx1"/>
                </a:solidFill>
                <a:effectLst/>
                <a:latin typeface="+mn-lt"/>
                <a:ea typeface="+mn-ea"/>
                <a:cs typeface="+mn-cs"/>
              </a:rPr>
              <a:t>df</a:t>
            </a:r>
            <a:r>
              <a:rPr lang="en-US" sz="1200" kern="1200" dirty="0">
                <a:solidFill>
                  <a:schemeClr val="tx1"/>
                </a:solidFill>
                <a:effectLst/>
                <a:latin typeface="+mn-lt"/>
                <a:ea typeface="+mn-ea"/>
                <a:cs typeface="+mn-cs"/>
              </a:rPr>
              <a:t> as a function of time) needed; dynamics of controlled device are intrinsic to control structure; it increases stability and makes energy usage more efficient.</a:t>
            </a:r>
          </a:p>
          <a:p>
            <a:r>
              <a:rPr lang="en-US" sz="1200" kern="1200" dirty="0">
                <a:solidFill>
                  <a:schemeClr val="tx1"/>
                </a:solidFill>
                <a:effectLst/>
                <a:latin typeface="+mn-lt"/>
                <a:ea typeface="+mn-ea"/>
                <a:cs typeface="+mn-cs"/>
              </a:rPr>
              <a:t>So he made a robot like a bouncing ball and manipulated parts of it. He added perceptual parts to make adjustment by sensing timing, form of event etc.. The sensor tells you where you are in the </a:t>
            </a:r>
            <a:r>
              <a:rPr lang="en-US" sz="1200" kern="1200" dirty="0" err="1">
                <a:solidFill>
                  <a:schemeClr val="tx1"/>
                </a:solidFill>
                <a:effectLst/>
                <a:latin typeface="+mn-lt"/>
                <a:ea typeface="+mn-ea"/>
                <a:cs typeface="+mn-cs"/>
              </a:rPr>
              <a:t>dynanics</a:t>
            </a:r>
            <a:r>
              <a:rPr lang="en-US" sz="1200" kern="1200" dirty="0">
                <a:solidFill>
                  <a:schemeClr val="tx1"/>
                </a:solidFill>
                <a:effectLst/>
                <a:latin typeface="+mn-lt"/>
                <a:ea typeface="+mn-ea"/>
                <a:cs typeface="+mn-cs"/>
              </a:rPr>
              <a:t> and detects abstract spatial temporal form.</a:t>
            </a:r>
          </a:p>
          <a:p>
            <a:r>
              <a:rPr lang="en-US" sz="1200" kern="1200" dirty="0">
                <a:solidFill>
                  <a:schemeClr val="tx1"/>
                </a:solidFill>
                <a:effectLst/>
                <a:latin typeface="+mn-lt"/>
                <a:ea typeface="+mn-ea"/>
                <a:cs typeface="+mn-cs"/>
              </a:rPr>
              <a:t>Traditional approach involves explicit control imposed on the dynamics (ignoring the </a:t>
            </a:r>
            <a:r>
              <a:rPr lang="en-US" sz="1200" kern="1200" dirty="0" err="1">
                <a:solidFill>
                  <a:schemeClr val="tx1"/>
                </a:solidFill>
                <a:effectLst/>
                <a:latin typeface="+mn-lt"/>
                <a:ea typeface="+mn-ea"/>
                <a:cs typeface="+mn-cs"/>
              </a:rPr>
              <a:t>intrisic</a:t>
            </a:r>
            <a:r>
              <a:rPr lang="en-US" sz="1200" kern="1200" dirty="0">
                <a:solidFill>
                  <a:schemeClr val="tx1"/>
                </a:solidFill>
                <a:effectLst/>
                <a:latin typeface="+mn-lt"/>
                <a:ea typeface="+mn-ea"/>
                <a:cs typeface="+mn-cs"/>
              </a:rPr>
              <a:t> dynamics of the robot.</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16(b) </a:t>
            </a:r>
            <a:r>
              <a:rPr lang="en-US" sz="1200" kern="1200" dirty="0" err="1">
                <a:solidFill>
                  <a:schemeClr val="tx1"/>
                </a:solidFill>
                <a:effectLst/>
                <a:latin typeface="+mn-lt"/>
                <a:ea typeface="+mn-ea"/>
                <a:cs typeface="+mn-cs"/>
              </a:rPr>
              <a:t>Raibert’s</a:t>
            </a:r>
            <a:r>
              <a:rPr lang="en-US" sz="1200" kern="1200" dirty="0">
                <a:solidFill>
                  <a:schemeClr val="tx1"/>
                </a:solidFill>
                <a:effectLst/>
                <a:latin typeface="+mn-lt"/>
                <a:ea typeface="+mn-ea"/>
                <a:cs typeface="+mn-cs"/>
              </a:rPr>
              <a:t> control structure of running is a finite state machine that is parasitic on underlying dynamic and yields intrinsic measure of time via landmarks in movement form, for example, endpoints, transitions etc.. </a:t>
            </a:r>
            <a:r>
              <a:rPr lang="en-US" sz="1200" kern="1200" dirty="0" err="1">
                <a:solidFill>
                  <a:schemeClr val="tx1"/>
                </a:solidFill>
                <a:effectLst/>
                <a:latin typeface="+mn-lt"/>
                <a:ea typeface="+mn-ea"/>
                <a:cs typeface="+mn-cs"/>
              </a:rPr>
              <a:t>Raibert</a:t>
            </a:r>
            <a:r>
              <a:rPr lang="en-US" sz="1200" kern="1200" dirty="0">
                <a:solidFill>
                  <a:schemeClr val="tx1"/>
                </a:solidFill>
                <a:effectLst/>
                <a:latin typeface="+mn-lt"/>
                <a:ea typeface="+mn-ea"/>
                <a:cs typeface="+mn-cs"/>
              </a:rPr>
              <a:t> used linear approximations of complex dynamics to control robots’ moving.</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16(c) The three parts are: hopping, forward speed and posture.</a:t>
            </a:r>
          </a:p>
          <a:p>
            <a:r>
              <a:rPr lang="en-US" sz="1200" kern="1200" dirty="0">
                <a:solidFill>
                  <a:schemeClr val="tx1"/>
                </a:solidFill>
                <a:effectLst/>
                <a:latin typeface="+mn-lt"/>
                <a:ea typeface="+mn-ea"/>
                <a:cs typeface="+mn-cs"/>
              </a:rPr>
              <a:t>During hopping, there is need to control the amplitude by controlling the vertical thrust, as well as to control oscillation, which involves the mass of the robot, stiffness and gravity. It is also needed to pump in energy to recover that lost during hopping.</a:t>
            </a:r>
          </a:p>
          <a:p>
            <a:r>
              <a:rPr lang="en-US" sz="1200" kern="1200" dirty="0">
                <a:solidFill>
                  <a:schemeClr val="tx1"/>
                </a:solidFill>
                <a:effectLst/>
                <a:latin typeface="+mn-lt"/>
                <a:ea typeface="+mn-ea"/>
                <a:cs typeface="+mn-cs"/>
              </a:rPr>
              <a:t>To control forward speed, speed of movement and limb dynamics are needed.</a:t>
            </a:r>
          </a:p>
          <a:p>
            <a:r>
              <a:rPr lang="en-US" sz="1200" kern="1200" dirty="0">
                <a:solidFill>
                  <a:schemeClr val="tx1"/>
                </a:solidFill>
                <a:effectLst/>
                <a:latin typeface="+mn-lt"/>
                <a:ea typeface="+mn-ea"/>
                <a:cs typeface="+mn-cs"/>
              </a:rPr>
              <a:t>To control posture, it needs to stabilize pitch angle by torque at hip with traction.</a:t>
            </a:r>
          </a:p>
          <a:p>
            <a:endParaRPr lang="en-US" dirty="0"/>
          </a:p>
        </p:txBody>
      </p:sp>
      <p:sp>
        <p:nvSpPr>
          <p:cNvPr id="4" name="Slide Number Placeholder 3"/>
          <p:cNvSpPr>
            <a:spLocks noGrp="1"/>
          </p:cNvSpPr>
          <p:nvPr>
            <p:ph type="sldNum" sz="quarter" idx="10"/>
          </p:nvPr>
        </p:nvSpPr>
        <p:spPr/>
        <p:txBody>
          <a:bodyPr/>
          <a:lstStyle/>
          <a:p>
            <a:fld id="{70DDCD8D-57DD-E044-9971-2FC212BA2037}" type="slidenum">
              <a:rPr lang="en-US" smtClean="0"/>
              <a:t>19</a:t>
            </a:fld>
            <a:endParaRPr lang="en-US"/>
          </a:p>
        </p:txBody>
      </p:sp>
    </p:spTree>
    <p:extLst>
      <p:ext uri="{BB962C8B-B14F-4D97-AF65-F5344CB8AC3E}">
        <p14:creationId xmlns:p14="http://schemas.microsoft.com/office/powerpoint/2010/main" val="18352844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latin typeface="Times New Roman" panose="02020603050405020304" pitchFamily="18" charset="0"/>
                <a:cs typeface="Times New Roman" panose="02020603050405020304" pitchFamily="18" charset="0"/>
              </a:rPr>
              <a:t>When you are really tired but you still have 1000m to run in your race, would you rather run at higher stepping frequency or would you rather increase each st</a:t>
            </a:r>
            <a:r>
              <a:rPr lang="en-US" altLang="zh-CN" dirty="0">
                <a:latin typeface="Times New Roman" panose="02020603050405020304" pitchFamily="18" charset="0"/>
                <a:cs typeface="Times New Roman" panose="02020603050405020304" pitchFamily="18" charset="0"/>
              </a:rPr>
              <a:t>ep</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length</a:t>
            </a:r>
            <a:r>
              <a:rPr lang="en-US" dirty="0">
                <a:latin typeface="Times New Roman" panose="02020603050405020304" pitchFamily="18" charset="0"/>
                <a:cs typeface="Times New Roman" panose="02020603050405020304" pitchFamily="18" charset="0"/>
              </a:rPr>
              <a:t> to save energy?</a:t>
            </a:r>
          </a:p>
          <a:p>
            <a:endParaRPr lang="en-US" dirty="0"/>
          </a:p>
        </p:txBody>
      </p:sp>
      <p:sp>
        <p:nvSpPr>
          <p:cNvPr id="4" name="Slide Number Placeholder 3"/>
          <p:cNvSpPr>
            <a:spLocks noGrp="1"/>
          </p:cNvSpPr>
          <p:nvPr>
            <p:ph type="sldNum" sz="quarter" idx="5"/>
          </p:nvPr>
        </p:nvSpPr>
        <p:spPr/>
        <p:txBody>
          <a:bodyPr/>
          <a:lstStyle/>
          <a:p>
            <a:fld id="{BFF13A30-B00A-B148-B7EB-253B3C93330E}" type="slidenum">
              <a:rPr lang="en-US" smtClean="0"/>
              <a:t>23</a:t>
            </a:fld>
            <a:endParaRPr lang="en-US"/>
          </a:p>
        </p:txBody>
      </p:sp>
    </p:spTree>
    <p:extLst>
      <p:ext uri="{BB962C8B-B14F-4D97-AF65-F5344CB8AC3E}">
        <p14:creationId xmlns:p14="http://schemas.microsoft.com/office/powerpoint/2010/main" val="40694938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0" y="2157319"/>
            <a:ext cx="8915400" cy="877824"/>
          </a:xfrm>
        </p:spPr>
        <p:txBody>
          <a:bodyPr/>
          <a:lstStyle/>
          <a:p>
            <a:r>
              <a:rPr lang="en-US"/>
              <a:t>Click to edit Master title style</a:t>
            </a:r>
            <a:endParaRPr/>
          </a:p>
        </p:txBody>
      </p:sp>
      <p:sp>
        <p:nvSpPr>
          <p:cNvPr id="3" name="Subtitle 2"/>
          <p:cNvSpPr>
            <a:spLocks noGrp="1"/>
          </p:cNvSpPr>
          <p:nvPr>
            <p:ph type="subTitle" idx="1"/>
          </p:nvPr>
        </p:nvSpPr>
        <p:spPr>
          <a:xfrm>
            <a:off x="914400" y="3034553"/>
            <a:ext cx="8001000" cy="3823447"/>
          </a:xfr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lIns="292608" tIns="91440" rIns="274320" bIns="91440" rtlCol="0" anchor="t" anchorCtr="0">
            <a:normAutofit/>
          </a:bodyPr>
          <a:lstStyle>
            <a:lvl1pPr marL="0" indent="0" algn="l" defTabSz="914400" rtl="0" eaLnBrk="1" latinLnBrk="0" hangingPunct="1">
              <a:spcBef>
                <a:spcPts val="2000"/>
              </a:spcBef>
              <a:buClr>
                <a:schemeClr val="accent1"/>
              </a:buClr>
              <a:buFont typeface="Wingdings 2" pitchFamily="18" charset="2"/>
              <a:buNone/>
              <a:defRPr sz="1800" kern="1200">
                <a:solidFill>
                  <a:schemeClr val="tx1">
                    <a:lumMod val="65000"/>
                    <a:lumOff val="35000"/>
                  </a:schemeClr>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4" name="Date Placeholder 3"/>
          <p:cNvSpPr>
            <a:spLocks noGrp="1"/>
          </p:cNvSpPr>
          <p:nvPr>
            <p:ph type="dt" sz="half" idx="10"/>
          </p:nvPr>
        </p:nvSpPr>
        <p:spPr/>
        <p:txBody>
          <a:bodyPr/>
          <a:lstStyle/>
          <a:p>
            <a:fld id="{0A5FC04A-D8AB-EB44-A270-EF8ABD489081}" type="datetimeFigureOut">
              <a:rPr lang="en-US" smtClean="0"/>
              <a:t>7/2/19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644C8B-4E9A-6B44-A943-606E1C88DBBD}"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0" y="1124712"/>
            <a:ext cx="8915400" cy="914400"/>
          </a:xfrm>
          <a:solidFill>
            <a:schemeClr val="tx2"/>
          </a:solidFill>
        </p:spPr>
        <p:txBody>
          <a:bodyPr vert="horz" lIns="1188720" tIns="45720" rIns="274320" bIns="45720" rtlCol="0" anchor="ctr">
            <a:normAutofit/>
          </a:bodyPr>
          <a:lstStyle>
            <a:lvl1pPr marL="0" indent="0" algn="l" defTabSz="914400" rtl="0" eaLnBrk="1" latinLnBrk="0" hangingPunct="1">
              <a:spcBef>
                <a:spcPct val="0"/>
              </a:spcBef>
              <a:buNone/>
              <a:defRPr sz="3600" kern="1200">
                <a:solidFill>
                  <a:schemeClr val="bg1"/>
                </a:solidFill>
                <a:latin typeface="+mj-lt"/>
                <a:ea typeface="+mj-ea"/>
                <a:cs typeface="+mj-cs"/>
              </a:defRPr>
            </a:lvl1pPr>
          </a:lstStyle>
          <a:p>
            <a:r>
              <a:rPr lang="en-US"/>
              <a:t>Click to edit Master title style</a:t>
            </a:r>
            <a:endParaRPr/>
          </a:p>
        </p:txBody>
      </p:sp>
      <p:sp>
        <p:nvSpPr>
          <p:cNvPr id="3" name="Picture Placeholder 2"/>
          <p:cNvSpPr>
            <a:spLocks noGrp="1"/>
          </p:cNvSpPr>
          <p:nvPr>
            <p:ph type="pic" idx="1"/>
          </p:nvPr>
        </p:nvSpPr>
        <p:spPr>
          <a:xfrm>
            <a:off x="5487987" y="2048256"/>
            <a:ext cx="3427413" cy="4206240"/>
          </a:xfrm>
        </p:spPr>
        <p:txBody>
          <a:bodyPr>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a:p>
        </p:txBody>
      </p:sp>
      <p:sp>
        <p:nvSpPr>
          <p:cNvPr id="4" name="Text Placeholder 3"/>
          <p:cNvSpPr>
            <a:spLocks noGrp="1"/>
          </p:cNvSpPr>
          <p:nvPr>
            <p:ph type="body" sz="half" idx="2"/>
          </p:nvPr>
        </p:nvSpPr>
        <p:spPr>
          <a:xfrm>
            <a:off x="914400" y="2039112"/>
            <a:ext cx="4572000" cy="4224528"/>
          </a:xfr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lIns="292608" tIns="274320" rIns="274320" bIns="274320" rtlCol="0" anchor="t" anchorCtr="0">
            <a:normAutofit/>
          </a:bodyPr>
          <a:lstStyle>
            <a:lvl1pPr marL="0" indent="0">
              <a:buNone/>
              <a:defRPr sz="1800" kern="1200">
                <a:solidFill>
                  <a:schemeClr val="tx1">
                    <a:lumMod val="65000"/>
                    <a:lumOff val="35000"/>
                  </a:schemeClr>
                </a:solidFill>
                <a:latin typeface="+mn-lt"/>
                <a:ea typeface="+mn-ea"/>
                <a:cs typeface="+mn-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lgn="l" defTabSz="914400" rtl="0" eaLnBrk="1" latinLnBrk="0" hangingPunct="1">
              <a:spcBef>
                <a:spcPts val="2000"/>
              </a:spcBef>
              <a:buClr>
                <a:schemeClr val="accent1"/>
              </a:buClr>
              <a:buFont typeface="Wingdings 2" pitchFamily="18" charset="2"/>
              <a:buNone/>
            </a:pPr>
            <a:r>
              <a:rPr lang="en-US"/>
              <a:t>Click to edit Master text styles</a:t>
            </a:r>
          </a:p>
        </p:txBody>
      </p:sp>
      <p:sp>
        <p:nvSpPr>
          <p:cNvPr id="5" name="Date Placeholder 4"/>
          <p:cNvSpPr>
            <a:spLocks noGrp="1"/>
          </p:cNvSpPr>
          <p:nvPr>
            <p:ph type="dt" sz="half" idx="10"/>
          </p:nvPr>
        </p:nvSpPr>
        <p:spPr>
          <a:xfrm>
            <a:off x="6580094" y="188259"/>
            <a:ext cx="2133600" cy="365125"/>
          </a:xfrm>
        </p:spPr>
        <p:txBody>
          <a:bodyPr/>
          <a:lstStyle/>
          <a:p>
            <a:fld id="{0A5FC04A-D8AB-EB44-A270-EF8ABD489081}" type="datetimeFigureOut">
              <a:rPr lang="en-US" smtClean="0"/>
              <a:t>7/2/19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644C8B-4E9A-6B44-A943-606E1C88DBBD}"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Picture above Caption">
    <p:spTree>
      <p:nvGrpSpPr>
        <p:cNvPr id="1" name=""/>
        <p:cNvGrpSpPr/>
        <p:nvPr/>
      </p:nvGrpSpPr>
      <p:grpSpPr>
        <a:xfrm>
          <a:off x="0" y="0"/>
          <a:ext cx="0" cy="0"/>
          <a:chOff x="0" y="0"/>
          <a:chExt cx="0" cy="0"/>
        </a:xfrm>
      </p:grpSpPr>
      <p:sp>
        <p:nvSpPr>
          <p:cNvPr id="2" name="Title 1"/>
          <p:cNvSpPr>
            <a:spLocks noGrp="1"/>
          </p:cNvSpPr>
          <p:nvPr>
            <p:ph type="ctrTitle"/>
          </p:nvPr>
        </p:nvSpPr>
        <p:spPr>
          <a:xfrm>
            <a:off x="0" y="4114800"/>
            <a:ext cx="8915400" cy="877824"/>
          </a:xfrm>
        </p:spPr>
        <p:txBody>
          <a:bodyPr tIns="137160" bIns="137160" anchor="b" anchorCtr="0">
            <a:normAutofit/>
          </a:bodyPr>
          <a:lstStyle>
            <a:lvl1pPr>
              <a:defRPr sz="2400"/>
            </a:lvl1pPr>
          </a:lstStyle>
          <a:p>
            <a:r>
              <a:rPr lang="en-US"/>
              <a:t>Click to edit Master title style</a:t>
            </a:r>
            <a:endParaRPr/>
          </a:p>
        </p:txBody>
      </p:sp>
      <p:sp>
        <p:nvSpPr>
          <p:cNvPr id="3" name="Subtitle 2"/>
          <p:cNvSpPr>
            <a:spLocks noGrp="1"/>
          </p:cNvSpPr>
          <p:nvPr>
            <p:ph type="subTitle" idx="1"/>
          </p:nvPr>
        </p:nvSpPr>
        <p:spPr>
          <a:xfrm>
            <a:off x="914400" y="5002305"/>
            <a:ext cx="8001000" cy="1855695"/>
          </a:xfr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92608" tIns="137160" rIns="274320" bIns="137160" rtlCol="0" anchor="t" anchorCtr="0">
            <a:normAutofit/>
          </a:bodyPr>
          <a:lstStyle>
            <a:lvl1pPr marL="0" indent="0" algn="l" defTabSz="914400" rtl="0" eaLnBrk="1" latinLnBrk="0" hangingPunct="1">
              <a:spcBef>
                <a:spcPts val="300"/>
              </a:spcBef>
              <a:buNone/>
              <a:defRPr sz="1600" kern="1200">
                <a:solidFill>
                  <a:schemeClr val="tx1">
                    <a:lumMod val="65000"/>
                    <a:lumOff val="35000"/>
                  </a:schemeClr>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4" name="Date Placeholder 3"/>
          <p:cNvSpPr>
            <a:spLocks noGrp="1"/>
          </p:cNvSpPr>
          <p:nvPr>
            <p:ph type="dt" sz="half" idx="10"/>
          </p:nvPr>
        </p:nvSpPr>
        <p:spPr/>
        <p:txBody>
          <a:bodyPr/>
          <a:lstStyle/>
          <a:p>
            <a:fld id="{0A5FC04A-D8AB-EB44-A270-EF8ABD489081}" type="datetimeFigureOut">
              <a:rPr lang="en-US" smtClean="0"/>
              <a:t>7/2/19</a:t>
            </a:fld>
            <a:endParaRPr lang="en-US"/>
          </a:p>
        </p:txBody>
      </p:sp>
      <p:sp>
        <p:nvSpPr>
          <p:cNvPr id="5" name="Footer Placeholder 4"/>
          <p:cNvSpPr>
            <a:spLocks noGrp="1"/>
          </p:cNvSpPr>
          <p:nvPr>
            <p:ph type="ftr" sz="quarter" idx="11"/>
          </p:nvPr>
        </p:nvSpPr>
        <p:spPr/>
        <p:txBody>
          <a:bodyPr/>
          <a:lstStyle/>
          <a:p>
            <a:endParaRPr lang="en-US"/>
          </a:p>
        </p:txBody>
      </p:sp>
      <p:sp>
        <p:nvSpPr>
          <p:cNvPr id="9" name="Picture Placeholder 8"/>
          <p:cNvSpPr>
            <a:spLocks noGrp="1"/>
          </p:cNvSpPr>
          <p:nvPr>
            <p:ph type="pic" sz="quarter" idx="13"/>
          </p:nvPr>
        </p:nvSpPr>
        <p:spPr>
          <a:xfrm>
            <a:off x="927100" y="1129553"/>
            <a:ext cx="7988300" cy="2980944"/>
          </a:xfrm>
        </p:spPr>
        <p:txBody>
          <a:bodyPr>
            <a:normAutofit/>
          </a:bodyPr>
          <a:lstStyle>
            <a:lvl1pPr marL="0" indent="0">
              <a:buNone/>
              <a:defRPr sz="1800"/>
            </a:lvl1pPr>
          </a:lstStyle>
          <a:p>
            <a:r>
              <a:rPr lang="en-US"/>
              <a:t>Drag picture to placeholder or click icon to add</a:t>
            </a: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2 Pictures with Caption">
    <p:spTree>
      <p:nvGrpSpPr>
        <p:cNvPr id="1" name=""/>
        <p:cNvGrpSpPr/>
        <p:nvPr/>
      </p:nvGrpSpPr>
      <p:grpSpPr>
        <a:xfrm>
          <a:off x="0" y="0"/>
          <a:ext cx="0" cy="0"/>
          <a:chOff x="0" y="0"/>
          <a:chExt cx="0" cy="0"/>
        </a:xfrm>
      </p:grpSpPr>
      <p:sp>
        <p:nvSpPr>
          <p:cNvPr id="2" name="Title 1"/>
          <p:cNvSpPr>
            <a:spLocks noGrp="1"/>
          </p:cNvSpPr>
          <p:nvPr>
            <p:ph type="ctrTitle"/>
          </p:nvPr>
        </p:nvSpPr>
        <p:spPr>
          <a:xfrm>
            <a:off x="0" y="4114800"/>
            <a:ext cx="8915400" cy="877824"/>
          </a:xfrm>
        </p:spPr>
        <p:txBody>
          <a:bodyPr tIns="137160" bIns="137160" anchor="b" anchorCtr="0">
            <a:normAutofit/>
          </a:bodyPr>
          <a:lstStyle>
            <a:lvl1pPr>
              <a:defRPr sz="2400"/>
            </a:lvl1pPr>
          </a:lstStyle>
          <a:p>
            <a:r>
              <a:rPr lang="en-US"/>
              <a:t>Click to edit Master title style</a:t>
            </a:r>
            <a:endParaRPr/>
          </a:p>
        </p:txBody>
      </p:sp>
      <p:sp>
        <p:nvSpPr>
          <p:cNvPr id="3" name="Subtitle 2"/>
          <p:cNvSpPr>
            <a:spLocks noGrp="1"/>
          </p:cNvSpPr>
          <p:nvPr>
            <p:ph type="subTitle" idx="1"/>
          </p:nvPr>
        </p:nvSpPr>
        <p:spPr>
          <a:xfrm>
            <a:off x="914400" y="5002305"/>
            <a:ext cx="8001000" cy="1855695"/>
          </a:xfr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92608" tIns="137160" rIns="274320" bIns="137160" rtlCol="0" anchor="t" anchorCtr="0">
            <a:normAutofit/>
          </a:bodyPr>
          <a:lstStyle>
            <a:lvl1pPr marL="0" indent="0" algn="l" defTabSz="914400" rtl="0" eaLnBrk="1" latinLnBrk="0" hangingPunct="1">
              <a:spcBef>
                <a:spcPts val="300"/>
              </a:spcBef>
              <a:buNone/>
              <a:defRPr sz="1600" kern="1200">
                <a:solidFill>
                  <a:schemeClr val="tx1">
                    <a:lumMod val="65000"/>
                    <a:lumOff val="35000"/>
                  </a:schemeClr>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4" name="Date Placeholder 3"/>
          <p:cNvSpPr>
            <a:spLocks noGrp="1"/>
          </p:cNvSpPr>
          <p:nvPr>
            <p:ph type="dt" sz="half" idx="10"/>
          </p:nvPr>
        </p:nvSpPr>
        <p:spPr>
          <a:xfrm>
            <a:off x="6580094" y="188259"/>
            <a:ext cx="2133600" cy="365125"/>
          </a:xfrm>
        </p:spPr>
        <p:txBody>
          <a:bodyPr/>
          <a:lstStyle/>
          <a:p>
            <a:fld id="{0A5FC04A-D8AB-EB44-A270-EF8ABD489081}" type="datetimeFigureOut">
              <a:rPr lang="en-US" smtClean="0"/>
              <a:t>7/2/19</a:t>
            </a:fld>
            <a:endParaRPr lang="en-US"/>
          </a:p>
        </p:txBody>
      </p:sp>
      <p:sp>
        <p:nvSpPr>
          <p:cNvPr id="5" name="Footer Placeholder 4"/>
          <p:cNvSpPr>
            <a:spLocks noGrp="1"/>
          </p:cNvSpPr>
          <p:nvPr>
            <p:ph type="ftr" sz="quarter" idx="11"/>
          </p:nvPr>
        </p:nvSpPr>
        <p:spPr/>
        <p:txBody>
          <a:bodyPr/>
          <a:lstStyle/>
          <a:p>
            <a:endParaRPr lang="en-US"/>
          </a:p>
        </p:txBody>
      </p:sp>
      <p:sp>
        <p:nvSpPr>
          <p:cNvPr id="9" name="Picture Placeholder 8"/>
          <p:cNvSpPr>
            <a:spLocks noGrp="1"/>
          </p:cNvSpPr>
          <p:nvPr>
            <p:ph type="pic" sz="quarter" idx="13"/>
          </p:nvPr>
        </p:nvSpPr>
        <p:spPr>
          <a:xfrm>
            <a:off x="927100" y="1129553"/>
            <a:ext cx="3986784" cy="2980944"/>
          </a:xfrm>
        </p:spPr>
        <p:txBody>
          <a:bodyPr>
            <a:normAutofit/>
          </a:bodyPr>
          <a:lstStyle>
            <a:lvl1pPr marL="0" indent="0">
              <a:buNone/>
              <a:defRPr sz="1800"/>
            </a:lvl1pPr>
          </a:lstStyle>
          <a:p>
            <a:r>
              <a:rPr lang="en-US"/>
              <a:t>Drag picture to placeholder or click icon to add</a:t>
            </a:r>
            <a:endParaRPr/>
          </a:p>
        </p:txBody>
      </p:sp>
      <p:sp>
        <p:nvSpPr>
          <p:cNvPr id="7" name="Picture Placeholder 8"/>
          <p:cNvSpPr>
            <a:spLocks noGrp="1"/>
          </p:cNvSpPr>
          <p:nvPr>
            <p:ph type="pic" sz="quarter" idx="14"/>
          </p:nvPr>
        </p:nvSpPr>
        <p:spPr>
          <a:xfrm>
            <a:off x="4928616" y="1129553"/>
            <a:ext cx="3986784" cy="2980944"/>
          </a:xfrm>
        </p:spPr>
        <p:txBody>
          <a:bodyPr>
            <a:normAutofit/>
          </a:bodyPr>
          <a:lstStyle>
            <a:lvl1pPr marL="0" indent="0">
              <a:buNone/>
              <a:defRPr sz="1800"/>
            </a:lvl1pPr>
          </a:lstStyle>
          <a:p>
            <a:r>
              <a:rPr lang="en-US"/>
              <a:t>Drag picture to placeholder or click icon to add</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3 Pictures with Caption">
    <p:spTree>
      <p:nvGrpSpPr>
        <p:cNvPr id="1" name=""/>
        <p:cNvGrpSpPr/>
        <p:nvPr/>
      </p:nvGrpSpPr>
      <p:grpSpPr>
        <a:xfrm>
          <a:off x="0" y="0"/>
          <a:ext cx="0" cy="0"/>
          <a:chOff x="0" y="0"/>
          <a:chExt cx="0" cy="0"/>
        </a:xfrm>
      </p:grpSpPr>
      <p:sp>
        <p:nvSpPr>
          <p:cNvPr id="2" name="Title 1"/>
          <p:cNvSpPr>
            <a:spLocks noGrp="1"/>
          </p:cNvSpPr>
          <p:nvPr>
            <p:ph type="ctrTitle"/>
          </p:nvPr>
        </p:nvSpPr>
        <p:spPr>
          <a:xfrm>
            <a:off x="0" y="4114800"/>
            <a:ext cx="8915400" cy="877824"/>
          </a:xfrm>
        </p:spPr>
        <p:txBody>
          <a:bodyPr tIns="137160" bIns="137160" anchor="b" anchorCtr="0">
            <a:normAutofit/>
          </a:bodyPr>
          <a:lstStyle>
            <a:lvl1pPr>
              <a:defRPr sz="2400"/>
            </a:lvl1pPr>
          </a:lstStyle>
          <a:p>
            <a:r>
              <a:rPr lang="en-US"/>
              <a:t>Click to edit Master title style</a:t>
            </a:r>
            <a:endParaRPr/>
          </a:p>
        </p:txBody>
      </p:sp>
      <p:sp>
        <p:nvSpPr>
          <p:cNvPr id="3" name="Subtitle 2"/>
          <p:cNvSpPr>
            <a:spLocks noGrp="1"/>
          </p:cNvSpPr>
          <p:nvPr>
            <p:ph type="subTitle" idx="1"/>
          </p:nvPr>
        </p:nvSpPr>
        <p:spPr>
          <a:xfrm>
            <a:off x="914400" y="5002305"/>
            <a:ext cx="8001000" cy="1855695"/>
          </a:xfr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92608" tIns="137160" rIns="274320" bIns="137160" rtlCol="0" anchor="t" anchorCtr="0">
            <a:normAutofit/>
          </a:bodyPr>
          <a:lstStyle>
            <a:lvl1pPr marL="0" indent="0" algn="l" defTabSz="914400" rtl="0" eaLnBrk="1" latinLnBrk="0" hangingPunct="1">
              <a:spcBef>
                <a:spcPts val="300"/>
              </a:spcBef>
              <a:buNone/>
              <a:defRPr sz="1600" kern="1200">
                <a:solidFill>
                  <a:schemeClr val="tx1">
                    <a:lumMod val="65000"/>
                    <a:lumOff val="35000"/>
                  </a:schemeClr>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a:p>
        </p:txBody>
      </p:sp>
      <p:sp>
        <p:nvSpPr>
          <p:cNvPr id="4" name="Date Placeholder 3"/>
          <p:cNvSpPr>
            <a:spLocks noGrp="1"/>
          </p:cNvSpPr>
          <p:nvPr>
            <p:ph type="dt" sz="half" idx="10"/>
          </p:nvPr>
        </p:nvSpPr>
        <p:spPr>
          <a:xfrm>
            <a:off x="6580094" y="188259"/>
            <a:ext cx="2133600" cy="365125"/>
          </a:xfrm>
        </p:spPr>
        <p:txBody>
          <a:bodyPr/>
          <a:lstStyle/>
          <a:p>
            <a:fld id="{0A5FC04A-D8AB-EB44-A270-EF8ABD489081}" type="datetimeFigureOut">
              <a:rPr lang="en-US" smtClean="0"/>
              <a:t>7/2/19</a:t>
            </a:fld>
            <a:endParaRPr lang="en-US"/>
          </a:p>
        </p:txBody>
      </p:sp>
      <p:sp>
        <p:nvSpPr>
          <p:cNvPr id="5" name="Footer Placeholder 4"/>
          <p:cNvSpPr>
            <a:spLocks noGrp="1"/>
          </p:cNvSpPr>
          <p:nvPr>
            <p:ph type="ftr" sz="quarter" idx="11"/>
          </p:nvPr>
        </p:nvSpPr>
        <p:spPr/>
        <p:txBody>
          <a:bodyPr/>
          <a:lstStyle/>
          <a:p>
            <a:endParaRPr lang="en-US"/>
          </a:p>
        </p:txBody>
      </p:sp>
      <p:sp>
        <p:nvSpPr>
          <p:cNvPr id="9" name="Picture Placeholder 8"/>
          <p:cNvSpPr>
            <a:spLocks noGrp="1"/>
          </p:cNvSpPr>
          <p:nvPr>
            <p:ph type="pic" sz="quarter" idx="13"/>
          </p:nvPr>
        </p:nvSpPr>
        <p:spPr>
          <a:xfrm>
            <a:off x="927100" y="1129553"/>
            <a:ext cx="6601968" cy="2980944"/>
          </a:xfrm>
        </p:spPr>
        <p:txBody>
          <a:bodyPr>
            <a:normAutofit/>
          </a:bodyPr>
          <a:lstStyle>
            <a:lvl1pPr marL="0" indent="0">
              <a:buNone/>
              <a:defRPr sz="1800"/>
            </a:lvl1pPr>
          </a:lstStyle>
          <a:p>
            <a:r>
              <a:rPr lang="en-US"/>
              <a:t>Drag picture to placeholder or click icon to add</a:t>
            </a:r>
            <a:endParaRPr/>
          </a:p>
        </p:txBody>
      </p:sp>
      <p:sp>
        <p:nvSpPr>
          <p:cNvPr id="7" name="Picture Placeholder 8"/>
          <p:cNvSpPr>
            <a:spLocks noGrp="1"/>
          </p:cNvSpPr>
          <p:nvPr>
            <p:ph type="pic" sz="quarter" idx="14"/>
          </p:nvPr>
        </p:nvSpPr>
        <p:spPr>
          <a:xfrm>
            <a:off x="7543800" y="1129553"/>
            <a:ext cx="1371600" cy="1481328"/>
          </a:xfrm>
        </p:spPr>
        <p:txBody>
          <a:bodyPr>
            <a:normAutofit/>
          </a:bodyPr>
          <a:lstStyle>
            <a:lvl1pPr marL="0" indent="0">
              <a:buNone/>
              <a:defRPr sz="1800"/>
            </a:lvl1pPr>
          </a:lstStyle>
          <a:p>
            <a:r>
              <a:rPr lang="en-US"/>
              <a:t>Drag picture to placeholder or click icon to add</a:t>
            </a:r>
            <a:endParaRPr/>
          </a:p>
        </p:txBody>
      </p:sp>
      <p:sp>
        <p:nvSpPr>
          <p:cNvPr id="8" name="Picture Placeholder 8"/>
          <p:cNvSpPr>
            <a:spLocks noGrp="1"/>
          </p:cNvSpPr>
          <p:nvPr>
            <p:ph type="pic" sz="quarter" idx="15"/>
          </p:nvPr>
        </p:nvSpPr>
        <p:spPr>
          <a:xfrm>
            <a:off x="7543800" y="2629169"/>
            <a:ext cx="1371600" cy="1481328"/>
          </a:xfrm>
        </p:spPr>
        <p:txBody>
          <a:bodyPr>
            <a:normAutofit/>
          </a:bodyPr>
          <a:lstStyle>
            <a:lvl1pPr marL="0" indent="0">
              <a:buNone/>
              <a:defRPr sz="1800"/>
            </a:lvl1pPr>
          </a:lstStyle>
          <a:p>
            <a:r>
              <a:rPr lang="en-US"/>
              <a:t>Drag picture to placeholder or click icon to add</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10"/>
          </p:nvPr>
        </p:nvSpPr>
        <p:spPr/>
        <p:txBody>
          <a:bodyPr/>
          <a:lstStyle/>
          <a:p>
            <a:fld id="{0A5FC04A-D8AB-EB44-A270-EF8ABD489081}" type="datetimeFigureOut">
              <a:rPr lang="en-US" smtClean="0"/>
              <a:t>7/2/19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644C8B-4E9A-6B44-A943-606E1C88DBBD}" type="slidenum">
              <a:rPr lang="en-US" smtClean="0"/>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87553" y="1129554"/>
            <a:ext cx="914400" cy="5533278"/>
          </a:xfrm>
        </p:spPr>
        <p:txBody>
          <a:bodyPr vert="eaVert" lIns="274320" tIns="685800" bIns="685800"/>
          <a:lstStyle/>
          <a:p>
            <a:r>
              <a:rPr lang="en-US"/>
              <a:t>Click to edit Master title style</a:t>
            </a:r>
            <a:endParaRPr/>
          </a:p>
        </p:txBody>
      </p:sp>
      <p:sp>
        <p:nvSpPr>
          <p:cNvPr id="3" name="Vertical Text Placeholder 2"/>
          <p:cNvSpPr>
            <a:spLocks noGrp="1"/>
          </p:cNvSpPr>
          <p:nvPr>
            <p:ph type="body" orient="vert" idx="1"/>
          </p:nvPr>
        </p:nvSpPr>
        <p:spPr>
          <a:xfrm>
            <a:off x="1117600" y="1734671"/>
            <a:ext cx="6426200" cy="4542304"/>
          </a:xfrm>
        </p:spPr>
        <p:txBody>
          <a:bodyPr vert="eaVert"/>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10"/>
          </p:nvPr>
        </p:nvSpPr>
        <p:spPr/>
        <p:txBody>
          <a:bodyPr/>
          <a:lstStyle/>
          <a:p>
            <a:fld id="{0A5FC04A-D8AB-EB44-A270-EF8ABD489081}" type="datetimeFigureOut">
              <a:rPr lang="en-US" smtClean="0"/>
              <a:t>7/2/19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644C8B-4E9A-6B44-A943-606E1C88DBBD}"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10"/>
          </p:nvPr>
        </p:nvSpPr>
        <p:spPr/>
        <p:txBody>
          <a:bodyPr/>
          <a:lstStyle/>
          <a:p>
            <a:fld id="{0A5FC04A-D8AB-EB44-A270-EF8ABD489081}" type="datetimeFigureOut">
              <a:rPr lang="en-US" smtClean="0"/>
              <a:t>7/2/19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644C8B-4E9A-6B44-A943-606E1C88DBBD}"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with Picture">
    <p:spTree>
      <p:nvGrpSpPr>
        <p:cNvPr id="1" name=""/>
        <p:cNvGrpSpPr/>
        <p:nvPr/>
      </p:nvGrpSpPr>
      <p:grpSpPr>
        <a:xfrm>
          <a:off x="0" y="0"/>
          <a:ext cx="0" cy="0"/>
          <a:chOff x="0" y="0"/>
          <a:chExt cx="0" cy="0"/>
        </a:xfrm>
      </p:grpSpPr>
      <p:sp>
        <p:nvSpPr>
          <p:cNvPr id="2" name="Title 1"/>
          <p:cNvSpPr>
            <a:spLocks noGrp="1"/>
          </p:cNvSpPr>
          <p:nvPr>
            <p:ph type="ctrTitle"/>
          </p:nvPr>
        </p:nvSpPr>
        <p:spPr>
          <a:xfrm>
            <a:off x="0" y="5025435"/>
            <a:ext cx="8915400" cy="914400"/>
          </a:xfrm>
        </p:spPr>
        <p:txBody>
          <a:bodyPr/>
          <a:lstStyle/>
          <a:p>
            <a:r>
              <a:rPr lang="en-US"/>
              <a:t>Click to edit Master title style</a:t>
            </a:r>
            <a:endParaRPr/>
          </a:p>
        </p:txBody>
      </p:sp>
      <p:sp>
        <p:nvSpPr>
          <p:cNvPr id="3" name="Subtitle 2"/>
          <p:cNvSpPr>
            <a:spLocks noGrp="1"/>
          </p:cNvSpPr>
          <p:nvPr>
            <p:ph type="subTitle" idx="1"/>
          </p:nvPr>
        </p:nvSpPr>
        <p:spPr>
          <a:xfrm>
            <a:off x="914400" y="5943600"/>
            <a:ext cx="8001000" cy="914400"/>
          </a:xfr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92608" tIns="91440" rIns="274320" bIns="91440" rtlCol="0" anchor="t" anchorCtr="0"/>
          <a:lstStyle>
            <a:lvl1pPr marL="0" indent="0" algn="l" defTabSz="914400" rtl="0" eaLnBrk="1" latinLnBrk="0" hangingPunct="1">
              <a:spcBef>
                <a:spcPts val="300"/>
              </a:spcBef>
              <a:buNone/>
              <a:defRPr sz="1800" kern="1200">
                <a:solidFill>
                  <a:schemeClr val="tx1">
                    <a:lumMod val="65000"/>
                    <a:lumOff val="35000"/>
                  </a:schemeClr>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4" name="Date Placeholder 3"/>
          <p:cNvSpPr>
            <a:spLocks noGrp="1"/>
          </p:cNvSpPr>
          <p:nvPr>
            <p:ph type="dt" sz="half" idx="10"/>
          </p:nvPr>
        </p:nvSpPr>
        <p:spPr/>
        <p:txBody>
          <a:bodyPr/>
          <a:lstStyle/>
          <a:p>
            <a:fld id="{0A5FC04A-D8AB-EB44-A270-EF8ABD489081}" type="datetimeFigureOut">
              <a:rPr lang="en-US" smtClean="0"/>
              <a:t>7/2/19</a:t>
            </a:fld>
            <a:endParaRPr lang="en-US"/>
          </a:p>
        </p:txBody>
      </p:sp>
      <p:sp>
        <p:nvSpPr>
          <p:cNvPr id="5" name="Footer Placeholder 4"/>
          <p:cNvSpPr>
            <a:spLocks noGrp="1"/>
          </p:cNvSpPr>
          <p:nvPr>
            <p:ph type="ftr" sz="quarter" idx="11"/>
          </p:nvPr>
        </p:nvSpPr>
        <p:spPr/>
        <p:txBody>
          <a:bodyPr/>
          <a:lstStyle/>
          <a:p>
            <a:endParaRPr lang="en-US"/>
          </a:p>
        </p:txBody>
      </p:sp>
      <p:sp>
        <p:nvSpPr>
          <p:cNvPr id="9" name="Picture Placeholder 8"/>
          <p:cNvSpPr>
            <a:spLocks noGrp="1"/>
          </p:cNvSpPr>
          <p:nvPr>
            <p:ph type="pic" sz="quarter" idx="13"/>
          </p:nvPr>
        </p:nvSpPr>
        <p:spPr>
          <a:xfrm>
            <a:off x="927100" y="1129553"/>
            <a:ext cx="7988300" cy="3886200"/>
          </a:xfrm>
        </p:spPr>
        <p:txBody>
          <a:bodyPr>
            <a:normAutofit/>
          </a:bodyPr>
          <a:lstStyle>
            <a:lvl1pPr marL="0" indent="0">
              <a:buNone/>
              <a:defRPr sz="1800"/>
            </a:lvl1pPr>
          </a:lstStyle>
          <a:p>
            <a:r>
              <a:rPr lang="en-US"/>
              <a:t>Drag picture to placeholder or click icon to add</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0" y="3200399"/>
            <a:ext cx="8915400" cy="2286000"/>
          </a:xfrm>
          <a:solidFill>
            <a:schemeClr val="tx2"/>
          </a:solidFill>
        </p:spPr>
        <p:txBody>
          <a:bodyPr vert="horz" lIns="1188720" tIns="45720" rIns="274320" bIns="45720" rtlCol="0" anchor="b" anchorCtr="0">
            <a:normAutofit/>
          </a:bodyPr>
          <a:lstStyle>
            <a:lvl1pPr marL="0" indent="0" algn="l" defTabSz="914400" rtl="0" eaLnBrk="1" latinLnBrk="0" hangingPunct="1">
              <a:spcBef>
                <a:spcPct val="0"/>
              </a:spcBef>
              <a:buNone/>
              <a:defRPr sz="3600" kern="1200">
                <a:solidFill>
                  <a:schemeClr val="bg1"/>
                </a:solidFill>
                <a:latin typeface="+mj-lt"/>
                <a:ea typeface="+mj-ea"/>
                <a:cs typeface="+mj-cs"/>
              </a:defRPr>
            </a:lvl1pPr>
          </a:lstStyle>
          <a:p>
            <a:r>
              <a:rPr lang="en-US"/>
              <a:t>Click to edit Master title style</a:t>
            </a:r>
            <a:endParaRPr/>
          </a:p>
        </p:txBody>
      </p:sp>
      <p:sp>
        <p:nvSpPr>
          <p:cNvPr id="3" name="Text Placeholder 2"/>
          <p:cNvSpPr>
            <a:spLocks noGrp="1"/>
          </p:cNvSpPr>
          <p:nvPr>
            <p:ph type="body" idx="1"/>
          </p:nvPr>
        </p:nvSpPr>
        <p:spPr>
          <a:xfrm>
            <a:off x="914400" y="5484607"/>
            <a:ext cx="8001000" cy="777240"/>
          </a:xfr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lIns="292608" tIns="91440" rIns="274320" bIns="91440" rtlCol="0" anchor="ctr" anchorCtr="0">
            <a:normAutofit/>
          </a:bodyPr>
          <a:lstStyle>
            <a:lvl1pPr marL="0" indent="0" algn="l" defTabSz="914400" rtl="0" eaLnBrk="1" latinLnBrk="0" hangingPunct="1">
              <a:spcBef>
                <a:spcPts val="300"/>
              </a:spcBef>
              <a:buClr>
                <a:schemeClr val="accent1"/>
              </a:buClr>
              <a:buFont typeface="Wingdings 2" pitchFamily="18" charset="2"/>
              <a:buNone/>
              <a:defRPr sz="1800" kern="1200">
                <a:solidFill>
                  <a:schemeClr val="tx1">
                    <a:lumMod val="65000"/>
                    <a:lumOff val="35000"/>
                  </a:schemeClr>
                </a:solidFill>
                <a:latin typeface="+mn-lt"/>
                <a:ea typeface="+mn-ea"/>
                <a:cs typeface="+mn-cs"/>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A5FC04A-D8AB-EB44-A270-EF8ABD489081}" type="datetimeFigureOut">
              <a:rPr lang="en-US" smtClean="0"/>
              <a:t>7/2/19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644C8B-4E9A-6B44-A943-606E1C88DBBD}"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117600" y="2595563"/>
            <a:ext cx="3566160" cy="3681412"/>
          </a:xfrm>
        </p:spPr>
        <p:txBody>
          <a:bodyPr>
            <a:normAutofit/>
          </a:bodyPr>
          <a:lstStyle>
            <a:lvl1pPr>
              <a:defRPr sz="1800"/>
            </a:lvl1pPr>
            <a:lvl2pPr>
              <a:defRPr sz="1800"/>
            </a:lvl2pPr>
            <a:lvl3pPr>
              <a:defRPr sz="1800"/>
            </a:lvl3pPr>
            <a:lvl4pPr>
              <a:defRPr sz="1800"/>
            </a:lvl4pPr>
            <a:lvl5pPr>
              <a:defRPr sz="1800"/>
            </a:lvl5pPr>
            <a:lvl6pPr marL="2055813" indent="-344488">
              <a:defRPr sz="1800"/>
            </a:lvl6pPr>
            <a:lvl7pPr marL="2055813" indent="-344488">
              <a:defRPr sz="1800"/>
            </a:lvl7pPr>
            <a:lvl8pPr marL="2055813" indent="-344488">
              <a:defRPr sz="1800"/>
            </a:lvl8pPr>
            <a:lvl9pPr marL="2055813" indent="-344488">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Content Placeholder 3"/>
          <p:cNvSpPr>
            <a:spLocks noGrp="1"/>
          </p:cNvSpPr>
          <p:nvPr>
            <p:ph sz="half" idx="2"/>
          </p:nvPr>
        </p:nvSpPr>
        <p:spPr>
          <a:xfrm>
            <a:off x="5147534" y="2595563"/>
            <a:ext cx="3566160" cy="3681412"/>
          </a:xfrm>
        </p:spPr>
        <p:txBody>
          <a:bodyPr>
            <a:normAutofit/>
          </a:bodyPr>
          <a:lstStyle>
            <a:lvl1pPr>
              <a:defRPr sz="1800"/>
            </a:lvl1pPr>
            <a:lvl2pPr>
              <a:defRPr sz="1800"/>
            </a:lvl2pPr>
            <a:lvl3pPr>
              <a:defRPr sz="1800"/>
            </a:lvl3pPr>
            <a:lvl4pPr>
              <a:defRPr sz="1800"/>
            </a:lvl4pPr>
            <a:lvl5pPr>
              <a:defRPr sz="1800"/>
            </a:lvl5pPr>
            <a:lvl6pPr marL="2055813" indent="-344488">
              <a:defRPr sz="1800"/>
            </a:lvl6pPr>
            <a:lvl7pPr marL="2055813" indent="-344488">
              <a:defRPr sz="1800"/>
            </a:lvl7pPr>
            <a:lvl8pPr marL="2055813" indent="-344488">
              <a:defRPr sz="1800"/>
            </a:lvl8pPr>
            <a:lvl9pPr marL="2055813" indent="-344488">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Date Placeholder 4"/>
          <p:cNvSpPr>
            <a:spLocks noGrp="1"/>
          </p:cNvSpPr>
          <p:nvPr>
            <p:ph type="dt" sz="half" idx="10"/>
          </p:nvPr>
        </p:nvSpPr>
        <p:spPr>
          <a:xfrm>
            <a:off x="6580094" y="188259"/>
            <a:ext cx="2133600" cy="365125"/>
          </a:xfrm>
        </p:spPr>
        <p:txBody>
          <a:bodyPr/>
          <a:lstStyle/>
          <a:p>
            <a:fld id="{0A5FC04A-D8AB-EB44-A270-EF8ABD489081}" type="datetimeFigureOut">
              <a:rPr lang="en-US" smtClean="0"/>
              <a:t>7/2/19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644C8B-4E9A-6B44-A943-606E1C88DBBD}"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a:p>
        </p:txBody>
      </p:sp>
      <p:sp>
        <p:nvSpPr>
          <p:cNvPr id="3" name="Text Placeholder 2"/>
          <p:cNvSpPr>
            <a:spLocks noGrp="1"/>
          </p:cNvSpPr>
          <p:nvPr>
            <p:ph type="body" idx="1"/>
          </p:nvPr>
        </p:nvSpPr>
        <p:spPr>
          <a:xfrm>
            <a:off x="1120588" y="2017713"/>
            <a:ext cx="3566160" cy="877887"/>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20588" y="3065929"/>
            <a:ext cx="3566160" cy="3211046"/>
          </a:xfrm>
        </p:spPr>
        <p:txBody>
          <a:bodyPr>
            <a:normAutofit/>
          </a:bodyPr>
          <a:lstStyle>
            <a:lvl1pPr>
              <a:defRPr sz="1800"/>
            </a:lvl1pPr>
            <a:lvl2pPr>
              <a:defRPr sz="1800"/>
            </a:lvl2pPr>
            <a:lvl3pPr>
              <a:defRPr sz="1800"/>
            </a:lvl3pPr>
            <a:lvl4pPr>
              <a:defRPr sz="1800"/>
            </a:lvl4pPr>
            <a:lvl5pPr>
              <a:defRPr sz="1800"/>
            </a:lvl5pPr>
            <a:lvl6pPr marL="2055813" indent="-344488">
              <a:defRPr sz="1600"/>
            </a:lvl6pPr>
            <a:lvl7pPr marL="2055813" indent="-344488">
              <a:defRPr sz="1600"/>
            </a:lvl7pPr>
            <a:lvl8pPr marL="2055813" indent="-344488">
              <a:defRPr sz="1600"/>
            </a:lvl8pPr>
            <a:lvl9pPr marL="2055813" indent="-344488">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Text Placeholder 4"/>
          <p:cNvSpPr>
            <a:spLocks noGrp="1"/>
          </p:cNvSpPr>
          <p:nvPr>
            <p:ph type="body" sz="quarter" idx="3"/>
          </p:nvPr>
        </p:nvSpPr>
        <p:spPr>
          <a:xfrm>
            <a:off x="5147534" y="2017713"/>
            <a:ext cx="3566160" cy="877887"/>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147534" y="3065929"/>
            <a:ext cx="3566160" cy="3211046"/>
          </a:xfrm>
        </p:spPr>
        <p:txBody>
          <a:bodyPr>
            <a:normAutofit/>
          </a:bodyPr>
          <a:lstStyle>
            <a:lvl1pPr>
              <a:defRPr sz="1800"/>
            </a:lvl1pPr>
            <a:lvl2pPr>
              <a:defRPr sz="1800"/>
            </a:lvl2pPr>
            <a:lvl3pPr>
              <a:defRPr sz="1800"/>
            </a:lvl3pPr>
            <a:lvl4pPr>
              <a:defRPr sz="1800"/>
            </a:lvl4pPr>
            <a:lvl5pPr>
              <a:defRPr sz="1800"/>
            </a:lvl5pPr>
            <a:lvl6pPr marL="2055813" indent="-344488">
              <a:defRPr sz="1600"/>
            </a:lvl6pPr>
            <a:lvl7pPr marL="2055813" indent="-344488">
              <a:defRPr sz="1600"/>
            </a:lvl7pPr>
            <a:lvl8pPr marL="2055813" indent="-344488">
              <a:defRPr sz="1600"/>
            </a:lvl8pPr>
            <a:lvl9pPr marL="2055813" indent="-344488">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7" name="Date Placeholder 6"/>
          <p:cNvSpPr>
            <a:spLocks noGrp="1"/>
          </p:cNvSpPr>
          <p:nvPr>
            <p:ph type="dt" sz="half" idx="10"/>
          </p:nvPr>
        </p:nvSpPr>
        <p:spPr>
          <a:xfrm>
            <a:off x="6580094" y="188259"/>
            <a:ext cx="2133600" cy="365125"/>
          </a:xfrm>
        </p:spPr>
        <p:txBody>
          <a:bodyPr/>
          <a:lstStyle/>
          <a:p>
            <a:fld id="{0A5FC04A-D8AB-EB44-A270-EF8ABD489081}" type="datetimeFigureOut">
              <a:rPr lang="en-US" smtClean="0"/>
              <a:t>7/2/19</a:t>
            </a:fld>
            <a:endParaRPr lang="en-US"/>
          </a:p>
        </p:txBody>
      </p:sp>
      <p:sp>
        <p:nvSpPr>
          <p:cNvPr id="8" name="Footer Placeholder 7"/>
          <p:cNvSpPr>
            <a:spLocks noGrp="1"/>
          </p:cNvSpPr>
          <p:nvPr>
            <p:ph type="ftr" sz="quarter" idx="11"/>
          </p:nvPr>
        </p:nvSpPr>
        <p:spPr>
          <a:xfrm>
            <a:off x="1120588" y="188259"/>
            <a:ext cx="2895600" cy="365125"/>
          </a:xfrm>
        </p:spPr>
        <p:txBody>
          <a:bodyPr/>
          <a:lstStyle/>
          <a:p>
            <a:endParaRPr lang="en-US"/>
          </a:p>
        </p:txBody>
      </p:sp>
      <p:sp>
        <p:nvSpPr>
          <p:cNvPr id="9" name="Slide Number Placeholder 8"/>
          <p:cNvSpPr>
            <a:spLocks noGrp="1"/>
          </p:cNvSpPr>
          <p:nvPr>
            <p:ph type="sldNum" sz="quarter" idx="12"/>
          </p:nvPr>
        </p:nvSpPr>
        <p:spPr/>
        <p:txBody>
          <a:bodyPr/>
          <a:lstStyle/>
          <a:p>
            <a:fld id="{63644C8B-4E9A-6B44-A943-606E1C88DBBD}" type="slidenum">
              <a:rPr lang="en-US" smtClean="0"/>
              <a:t>‹#›</a:t>
            </a:fld>
            <a:endParaRPr lang="en-US"/>
          </a:p>
        </p:txBody>
      </p:sp>
      <p:cxnSp>
        <p:nvCxnSpPr>
          <p:cNvPr id="11" name="Straight Connector 10"/>
          <p:cNvCxnSpPr/>
          <p:nvPr/>
        </p:nvCxnSpPr>
        <p:spPr>
          <a:xfrm>
            <a:off x="1212028" y="2904565"/>
            <a:ext cx="3383280" cy="1588"/>
          </a:xfrm>
          <a:prstGeom prst="line">
            <a:avLst/>
          </a:prstGeom>
          <a:ln w="3810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5238974" y="2904565"/>
            <a:ext cx="3383280" cy="1588"/>
          </a:xfrm>
          <a:prstGeom prst="line">
            <a:avLst/>
          </a:prstGeom>
          <a:ln w="3810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1212028" y="2904565"/>
            <a:ext cx="3383280" cy="1588"/>
          </a:xfrm>
          <a:prstGeom prst="line">
            <a:avLst/>
          </a:prstGeom>
          <a:ln w="3810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5238974" y="2904565"/>
            <a:ext cx="3383280" cy="1588"/>
          </a:xfrm>
          <a:prstGeom prst="line">
            <a:avLst/>
          </a:prstGeom>
          <a:ln w="3810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1212028" y="2904565"/>
            <a:ext cx="3383280" cy="1588"/>
          </a:xfrm>
          <a:prstGeom prst="line">
            <a:avLst/>
          </a:prstGeom>
          <a:ln w="3810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5238974" y="2904565"/>
            <a:ext cx="3383280" cy="1588"/>
          </a:xfrm>
          <a:prstGeom prst="line">
            <a:avLst/>
          </a:prstGeom>
          <a:ln w="3810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Date Placeholder 2"/>
          <p:cNvSpPr>
            <a:spLocks noGrp="1"/>
          </p:cNvSpPr>
          <p:nvPr>
            <p:ph type="dt" sz="half" idx="10"/>
          </p:nvPr>
        </p:nvSpPr>
        <p:spPr/>
        <p:txBody>
          <a:bodyPr/>
          <a:lstStyle/>
          <a:p>
            <a:fld id="{0A5FC04A-D8AB-EB44-A270-EF8ABD489081}" type="datetimeFigureOut">
              <a:rPr lang="en-US" smtClean="0"/>
              <a:t>7/2/19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644C8B-4E9A-6B44-A943-606E1C88DBBD}"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A5FC04A-D8AB-EB44-A270-EF8ABD489081}" type="datetimeFigureOut">
              <a:rPr lang="en-US" smtClean="0"/>
              <a:t>7/2/19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644C8B-4E9A-6B44-A943-606E1C88DBBD}"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0" y="1124712"/>
            <a:ext cx="8915400" cy="914400"/>
          </a:xfrm>
          <a:solidFill>
            <a:schemeClr val="tx2"/>
          </a:solidFill>
        </p:spPr>
        <p:txBody>
          <a:bodyPr vert="horz" lIns="1188720" tIns="45720" rIns="274320" bIns="45720" rtlCol="0" anchor="ctr">
            <a:normAutofit/>
          </a:bodyPr>
          <a:lstStyle>
            <a:lvl1pPr marL="0" indent="0" algn="l" defTabSz="914400" rtl="0" eaLnBrk="1" latinLnBrk="0" hangingPunct="1">
              <a:spcBef>
                <a:spcPct val="0"/>
              </a:spcBef>
              <a:buNone/>
              <a:defRPr sz="3600" kern="1200">
                <a:solidFill>
                  <a:schemeClr val="bg1"/>
                </a:solidFill>
                <a:latin typeface="+mj-lt"/>
                <a:ea typeface="+mj-ea"/>
                <a:cs typeface="+mj-cs"/>
              </a:defRPr>
            </a:lvl1pPr>
          </a:lstStyle>
          <a:p>
            <a:r>
              <a:rPr lang="en-US"/>
              <a:t>Click to edit Master title style</a:t>
            </a:r>
            <a:endParaRPr/>
          </a:p>
        </p:txBody>
      </p:sp>
      <p:sp>
        <p:nvSpPr>
          <p:cNvPr id="3" name="Content Placeholder 2"/>
          <p:cNvSpPr>
            <a:spLocks noGrp="1"/>
          </p:cNvSpPr>
          <p:nvPr>
            <p:ph idx="1"/>
          </p:nvPr>
        </p:nvSpPr>
        <p:spPr>
          <a:xfrm>
            <a:off x="5147534" y="2590800"/>
            <a:ext cx="3566160" cy="3686175"/>
          </a:xfrm>
        </p:spPr>
        <p:txBody>
          <a:bodyPr/>
          <a:lstStyle>
            <a:lvl1pPr>
              <a:defRPr sz="1800"/>
            </a:lvl1pPr>
            <a:lvl2pPr>
              <a:defRPr sz="1800"/>
            </a:lvl2pPr>
            <a:lvl3pPr>
              <a:defRPr sz="1800"/>
            </a:lvl3pPr>
            <a:lvl4pPr>
              <a:defRPr sz="1800"/>
            </a:lvl4pPr>
            <a:lvl5pPr>
              <a:defRPr sz="1800"/>
            </a:lvl5pPr>
            <a:lvl6pPr marL="2055813" indent="-344488">
              <a:defRPr sz="2000"/>
            </a:lvl6pPr>
            <a:lvl7pPr marL="2055813" indent="-344488">
              <a:defRPr sz="2000"/>
            </a:lvl7pPr>
            <a:lvl8pPr marL="2055813" indent="-344488">
              <a:defRPr sz="2000"/>
            </a:lvl8pPr>
            <a:lvl9pPr marL="2055813" indent="-344488">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Text Placeholder 3"/>
          <p:cNvSpPr>
            <a:spLocks noGrp="1"/>
          </p:cNvSpPr>
          <p:nvPr>
            <p:ph type="body" sz="half" idx="2"/>
          </p:nvPr>
        </p:nvSpPr>
        <p:spPr>
          <a:xfrm>
            <a:off x="900952" y="2039111"/>
            <a:ext cx="3566160" cy="4224528"/>
          </a:xfr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lIns="292608" tIns="274320" rIns="274320" bIns="274320" rtlCol="0" anchor="t" anchorCtr="0">
            <a:normAutofit/>
          </a:bodyPr>
          <a:lstStyle>
            <a:lvl1pPr marL="0" indent="0" algn="l" defTabSz="914400" rtl="0" eaLnBrk="1" latinLnBrk="0" hangingPunct="1">
              <a:spcBef>
                <a:spcPts val="2000"/>
              </a:spcBef>
              <a:buClr>
                <a:schemeClr val="accent1"/>
              </a:buClr>
              <a:buFont typeface="Wingdings 2" pitchFamily="18" charset="2"/>
              <a:buNone/>
              <a:defRPr sz="1800" kern="1200">
                <a:solidFill>
                  <a:schemeClr val="tx1">
                    <a:lumMod val="65000"/>
                    <a:lumOff val="35000"/>
                  </a:schemeClr>
                </a:solidFill>
                <a:latin typeface="+mn-lt"/>
                <a:ea typeface="+mn-ea"/>
                <a:cs typeface="+mn-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580094" y="188259"/>
            <a:ext cx="2133600" cy="365125"/>
          </a:xfrm>
        </p:spPr>
        <p:txBody>
          <a:bodyPr/>
          <a:lstStyle/>
          <a:p>
            <a:fld id="{0A5FC04A-D8AB-EB44-A270-EF8ABD489081}" type="datetimeFigureOut">
              <a:rPr lang="en-US" smtClean="0"/>
              <a:t>7/2/19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644C8B-4E9A-6B44-A943-606E1C88DBBD}"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1123856"/>
            <a:ext cx="8913813" cy="914400"/>
          </a:xfrm>
          <a:prstGeom prst="rect">
            <a:avLst/>
          </a:prstGeom>
          <a:solidFill>
            <a:schemeClr val="tx2"/>
          </a:solidFill>
        </p:spPr>
        <p:txBody>
          <a:bodyPr vert="horz" lIns="1188720" tIns="45720" rIns="274320" bIns="45720" rtlCol="0" anchor="ctr">
            <a:normAutofit/>
          </a:bodyPr>
          <a:lstStyle/>
          <a:p>
            <a:r>
              <a:rPr lang="en-US"/>
              <a:t>Click to edit Master title style</a:t>
            </a:r>
            <a:endParaRPr/>
          </a:p>
        </p:txBody>
      </p:sp>
      <p:sp>
        <p:nvSpPr>
          <p:cNvPr id="3" name="Text Placeholder 2"/>
          <p:cNvSpPr>
            <a:spLocks noGrp="1"/>
          </p:cNvSpPr>
          <p:nvPr>
            <p:ph type="body" idx="1"/>
          </p:nvPr>
        </p:nvSpPr>
        <p:spPr>
          <a:xfrm>
            <a:off x="1114424" y="2595562"/>
            <a:ext cx="7610476" cy="367076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2"/>
          </p:nvPr>
        </p:nvSpPr>
        <p:spPr>
          <a:xfrm>
            <a:off x="6580094" y="188259"/>
            <a:ext cx="2133600" cy="365125"/>
          </a:xfrm>
          <a:prstGeom prst="rect">
            <a:avLst/>
          </a:prstGeom>
        </p:spPr>
        <p:txBody>
          <a:bodyPr vert="horz" lIns="91440" tIns="45720" rIns="91440" bIns="45720" rtlCol="0" anchor="ctr"/>
          <a:lstStyle>
            <a:lvl1pPr algn="r">
              <a:defRPr sz="1000">
                <a:solidFill>
                  <a:schemeClr val="tx1">
                    <a:lumMod val="65000"/>
                    <a:lumOff val="35000"/>
                  </a:schemeClr>
                </a:solidFill>
              </a:defRPr>
            </a:lvl1pPr>
          </a:lstStyle>
          <a:p>
            <a:fld id="{0A5FC04A-D8AB-EB44-A270-EF8ABD489081}" type="datetimeFigureOut">
              <a:rPr lang="en-US" smtClean="0"/>
              <a:t>7/2/19</a:t>
            </a:fld>
            <a:endParaRPr lang="en-US"/>
          </a:p>
        </p:txBody>
      </p:sp>
      <p:sp>
        <p:nvSpPr>
          <p:cNvPr id="5" name="Footer Placeholder 4"/>
          <p:cNvSpPr>
            <a:spLocks noGrp="1"/>
          </p:cNvSpPr>
          <p:nvPr>
            <p:ph type="ftr" sz="quarter" idx="3"/>
          </p:nvPr>
        </p:nvSpPr>
        <p:spPr>
          <a:xfrm>
            <a:off x="1120588" y="188259"/>
            <a:ext cx="2895600" cy="365125"/>
          </a:xfrm>
          <a:prstGeom prst="rect">
            <a:avLst/>
          </a:prstGeom>
        </p:spPr>
        <p:txBody>
          <a:bodyPr vert="horz" lIns="91440" tIns="45720" rIns="91440" bIns="45720" rtlCol="0" anchor="ctr"/>
          <a:lstStyle>
            <a:lvl1pPr algn="l">
              <a:defRPr sz="1000">
                <a:solidFill>
                  <a:schemeClr val="tx1">
                    <a:lumMod val="65000"/>
                    <a:lumOff val="35000"/>
                  </a:schemeClr>
                </a:solidFill>
              </a:defRPr>
            </a:lvl1pPr>
          </a:lstStyle>
          <a:p>
            <a:endParaRPr lang="en-US"/>
          </a:p>
        </p:txBody>
      </p:sp>
      <p:sp>
        <p:nvSpPr>
          <p:cNvPr id="6" name="Slide Number Placeholder 5"/>
          <p:cNvSpPr>
            <a:spLocks noGrp="1"/>
          </p:cNvSpPr>
          <p:nvPr>
            <p:ph type="sldNum" sz="quarter" idx="4"/>
          </p:nvPr>
        </p:nvSpPr>
        <p:spPr>
          <a:xfrm>
            <a:off x="8789894" y="6569075"/>
            <a:ext cx="457200" cy="365125"/>
          </a:xfrm>
          <a:prstGeom prst="rect">
            <a:avLst/>
          </a:prstGeom>
        </p:spPr>
        <p:txBody>
          <a:bodyPr vert="horz" lIns="91440" tIns="45720" rIns="91440" bIns="45720" rtlCol="0" anchor="ctr"/>
          <a:lstStyle>
            <a:lvl1pPr algn="ctr">
              <a:defRPr sz="800">
                <a:solidFill>
                  <a:schemeClr val="tx1">
                    <a:lumMod val="65000"/>
                    <a:lumOff val="35000"/>
                  </a:schemeClr>
                </a:solidFill>
              </a:defRPr>
            </a:lvl1pPr>
          </a:lstStyle>
          <a:p>
            <a:fld id="{63644C8B-4E9A-6B44-A943-606E1C88DBBD}" type="slidenum">
              <a:rPr lang="en-US" smtClean="0"/>
              <a:t>‹#›</a:t>
            </a:fld>
            <a:endParaRPr lang="en-US"/>
          </a:p>
        </p:txBody>
      </p:sp>
      <p:sp>
        <p:nvSpPr>
          <p:cNvPr id="7" name="Rectangle 6"/>
          <p:cNvSpPr/>
          <p:nvPr/>
        </p:nvSpPr>
        <p:spPr>
          <a:xfrm>
            <a:off x="914400" y="0"/>
            <a:ext cx="7999413" cy="182880"/>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8" name="Rectangle 7"/>
          <p:cNvSpPr/>
          <p:nvPr/>
        </p:nvSpPr>
        <p:spPr>
          <a:xfrm>
            <a:off x="914400" y="6675120"/>
            <a:ext cx="7999413" cy="182880"/>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Lst>
  <p:txStyles>
    <p:titleStyle>
      <a:lvl1pPr marL="0" indent="0" algn="l" defTabSz="914400" rtl="0" eaLnBrk="1" latinLnBrk="0" hangingPunct="1">
        <a:spcBef>
          <a:spcPct val="0"/>
        </a:spcBef>
        <a:buNone/>
        <a:defRPr sz="3600" kern="1200">
          <a:solidFill>
            <a:schemeClr val="bg1"/>
          </a:solidFill>
          <a:latin typeface="+mj-lt"/>
          <a:ea typeface="+mj-ea"/>
          <a:cs typeface="+mj-cs"/>
        </a:defRPr>
      </a:lvl1pPr>
    </p:titleStyle>
    <p:bodyStyle>
      <a:lvl1pPr marL="342900" indent="-342900" algn="l" defTabSz="914400" rtl="0" eaLnBrk="1" latinLnBrk="0" hangingPunct="1">
        <a:spcBef>
          <a:spcPts val="20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336550" algn="l" defTabSz="914400" rtl="0" eaLnBrk="1" latinLnBrk="0" hangingPunct="1">
        <a:spcBef>
          <a:spcPts val="600"/>
        </a:spcBef>
        <a:buClr>
          <a:schemeClr val="accent1">
            <a:lumMod val="50000"/>
          </a:schemeClr>
        </a:buClr>
        <a:buFont typeface="Wingdings 2" pitchFamily="18" charset="2"/>
        <a:buChar char=""/>
        <a:defRPr sz="1800" kern="1200">
          <a:solidFill>
            <a:schemeClr val="tx1">
              <a:lumMod val="65000"/>
              <a:lumOff val="35000"/>
            </a:schemeClr>
          </a:solidFill>
          <a:latin typeface="+mn-lt"/>
          <a:ea typeface="+mn-ea"/>
          <a:cs typeface="+mn-cs"/>
        </a:defRPr>
      </a:lvl2pPr>
      <a:lvl3pPr marL="1035050" indent="-349250" algn="l" defTabSz="914400" rtl="0" eaLnBrk="1" latinLnBrk="0" hangingPunct="1">
        <a:spcBef>
          <a:spcPts val="600"/>
        </a:spcBef>
        <a:buClr>
          <a:schemeClr val="accent1"/>
        </a:buClr>
        <a:buFont typeface="Wingdings 2" pitchFamily="18" charset="2"/>
        <a:buChar char=""/>
        <a:defRPr sz="1800" kern="1200">
          <a:solidFill>
            <a:schemeClr val="tx1">
              <a:lumMod val="65000"/>
              <a:lumOff val="35000"/>
            </a:schemeClr>
          </a:solidFill>
          <a:latin typeface="+mn-lt"/>
          <a:ea typeface="+mn-ea"/>
          <a:cs typeface="+mn-cs"/>
        </a:defRPr>
      </a:lvl3pPr>
      <a:lvl4pPr marL="1371600" indent="-336550" algn="l" defTabSz="914400" rtl="0" eaLnBrk="1" latinLnBrk="0" hangingPunct="1">
        <a:spcBef>
          <a:spcPts val="600"/>
        </a:spcBef>
        <a:buClr>
          <a:schemeClr val="accent1">
            <a:lumMod val="50000"/>
          </a:schemeClr>
        </a:buClr>
        <a:buFont typeface="Wingdings 2" pitchFamily="18" charset="2"/>
        <a:buChar char=""/>
        <a:defRPr sz="1800" kern="1200">
          <a:solidFill>
            <a:schemeClr val="tx1">
              <a:lumMod val="65000"/>
              <a:lumOff val="35000"/>
            </a:schemeClr>
          </a:solidFill>
          <a:latin typeface="+mn-lt"/>
          <a:ea typeface="+mn-ea"/>
          <a:cs typeface="+mn-cs"/>
        </a:defRPr>
      </a:lvl4pPr>
      <a:lvl5pPr marL="1720850" indent="-349250" algn="l" defTabSz="914400" rtl="0" eaLnBrk="1" latinLnBrk="0" hangingPunct="1">
        <a:spcBef>
          <a:spcPts val="600"/>
        </a:spcBef>
        <a:buClr>
          <a:schemeClr val="accent1"/>
        </a:buClr>
        <a:buFont typeface="Wingdings 2" pitchFamily="18" charset="2"/>
        <a:buChar char=""/>
        <a:defRPr sz="1800" kern="1200">
          <a:solidFill>
            <a:schemeClr val="tx1">
              <a:lumMod val="65000"/>
              <a:lumOff val="35000"/>
            </a:schemeClr>
          </a:solidFill>
          <a:latin typeface="+mn-lt"/>
          <a:ea typeface="+mn-ea"/>
          <a:cs typeface="+mn-cs"/>
        </a:defRPr>
      </a:lvl5pPr>
      <a:lvl6pPr marL="2055813" indent="-344488" algn="l" defTabSz="914400" rtl="0" eaLnBrk="1" latinLnBrk="0" hangingPunct="1">
        <a:spcBef>
          <a:spcPct val="20000"/>
        </a:spcBef>
        <a:buClr>
          <a:schemeClr val="accent1">
            <a:lumMod val="50000"/>
          </a:schemeClr>
        </a:buClr>
        <a:buFont typeface="Wingdings 2" pitchFamily="18" charset="2"/>
        <a:buChar char=""/>
        <a:defRPr lang="en-US" sz="1800" kern="1200" dirty="0" smtClean="0">
          <a:solidFill>
            <a:schemeClr val="tx1">
              <a:lumMod val="65000"/>
              <a:lumOff val="35000"/>
            </a:schemeClr>
          </a:solidFill>
          <a:latin typeface="+mn-lt"/>
          <a:ea typeface="+mn-ea"/>
          <a:cs typeface="+mn-cs"/>
        </a:defRPr>
      </a:lvl6pPr>
      <a:lvl7pPr marL="2398713" indent="-344488" algn="l" defTabSz="914400" rtl="0" eaLnBrk="1" latinLnBrk="0" hangingPunct="1">
        <a:spcBef>
          <a:spcPct val="20000"/>
        </a:spcBef>
        <a:buClr>
          <a:schemeClr val="accent1"/>
        </a:buClr>
        <a:buFont typeface="Wingdings 2" pitchFamily="18" charset="2"/>
        <a:buChar char=""/>
        <a:defRPr lang="en-US" sz="1800" kern="1200" dirty="0" smtClean="0">
          <a:solidFill>
            <a:schemeClr val="tx1">
              <a:lumMod val="65000"/>
              <a:lumOff val="35000"/>
            </a:schemeClr>
          </a:solidFill>
          <a:latin typeface="+mn-lt"/>
          <a:ea typeface="+mn-ea"/>
          <a:cs typeface="+mn-cs"/>
        </a:defRPr>
      </a:lvl7pPr>
      <a:lvl8pPr marL="2743200" indent="-344488" algn="l" defTabSz="914400" rtl="0" eaLnBrk="1" latinLnBrk="0" hangingPunct="1">
        <a:spcBef>
          <a:spcPct val="20000"/>
        </a:spcBef>
        <a:buClr>
          <a:schemeClr val="accent1">
            <a:lumMod val="50000"/>
          </a:schemeClr>
        </a:buClr>
        <a:buFont typeface="Wingdings 2" pitchFamily="18" charset="2"/>
        <a:buChar char=""/>
        <a:defRPr lang="en-US" sz="1800" kern="1200" dirty="0" smtClean="0">
          <a:solidFill>
            <a:schemeClr val="tx1">
              <a:lumMod val="65000"/>
              <a:lumOff val="35000"/>
            </a:schemeClr>
          </a:solidFill>
          <a:latin typeface="+mn-lt"/>
          <a:ea typeface="+mn-ea"/>
          <a:cs typeface="+mn-cs"/>
        </a:defRPr>
      </a:lvl8pPr>
      <a:lvl9pPr marL="3087688" indent="-344488" algn="l" defTabSz="914400" rtl="0" eaLnBrk="1" latinLnBrk="0" hangingPunct="1">
        <a:spcBef>
          <a:spcPct val="20000"/>
        </a:spcBef>
        <a:buClr>
          <a:schemeClr val="accent1"/>
        </a:buClr>
        <a:buFont typeface="Wingdings 2" pitchFamily="18" charset="2"/>
        <a:buChar char=""/>
        <a:defRPr lang="en-US" sz="1800" kern="1200" dirty="0">
          <a:solidFill>
            <a:schemeClr val="tx1">
              <a:lumMod val="65000"/>
              <a:lumOff val="35000"/>
            </a:schemeClr>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9.png"/><Relationship Id="rId5" Type="http://schemas.openxmlformats.org/officeDocument/2006/relationships/image" Target="../media/image12.emf"/><Relationship Id="rId4" Type="http://schemas.openxmlformats.org/officeDocument/2006/relationships/oleObject" Target="../embeddings/oleObject1.bin"/></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12.emf"/><Relationship Id="rId4" Type="http://schemas.openxmlformats.org/officeDocument/2006/relationships/oleObject" Target="../embeddings/oleObject2.bin"/></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oleObject" Target="../embeddings/oleObject4.bin"/><Relationship Id="rId3" Type="http://schemas.openxmlformats.org/officeDocument/2006/relationships/image" Target="../media/image8.png"/><Relationship Id="rId7" Type="http://schemas.openxmlformats.org/officeDocument/2006/relationships/image" Target="../media/image17.emf"/><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oleObject" Target="../embeddings/oleObject3.bin"/><Relationship Id="rId5" Type="http://schemas.openxmlformats.org/officeDocument/2006/relationships/image" Target="../media/image16.png"/><Relationship Id="rId10" Type="http://schemas.openxmlformats.org/officeDocument/2006/relationships/image" Target="../media/image19.png"/><Relationship Id="rId4" Type="http://schemas.openxmlformats.org/officeDocument/2006/relationships/image" Target="../media/image15.png"/><Relationship Id="rId9" Type="http://schemas.openxmlformats.org/officeDocument/2006/relationships/image" Target="../media/image18.emf"/></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21.jpe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26.png"/><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31.png"/><Relationship Id="rId5" Type="http://schemas.openxmlformats.org/officeDocument/2006/relationships/image" Target="../media/image29.emf"/><Relationship Id="rId4" Type="http://schemas.openxmlformats.org/officeDocument/2006/relationships/oleObject" Target="../embeddings/oleObject5.bin"/></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hyperlink" Target="https://www.youtube.com/watch?v=K92tohX_ZV4"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Lecture 1</a:t>
            </a:r>
            <a:r>
              <a:rPr lang="en-US" altLang="zh-CN" dirty="0"/>
              <a:t>5</a:t>
            </a:r>
            <a:r>
              <a:rPr lang="en-US" dirty="0"/>
              <a:t>: </a:t>
            </a:r>
            <a:r>
              <a:rPr lang="en-US" altLang="zh-CN" dirty="0"/>
              <a:t>The</a:t>
            </a:r>
            <a:r>
              <a:rPr lang="zh-CN" altLang="en-US" dirty="0"/>
              <a:t> </a:t>
            </a:r>
            <a:r>
              <a:rPr lang="en-US" altLang="zh-CN" dirty="0"/>
              <a:t>dynamics</a:t>
            </a:r>
            <a:r>
              <a:rPr lang="zh-CN" altLang="en-US" dirty="0"/>
              <a:t> </a:t>
            </a:r>
            <a:r>
              <a:rPr lang="en-US" altLang="zh-CN" dirty="0"/>
              <a:t>of</a:t>
            </a:r>
            <a:r>
              <a:rPr lang="zh-CN" altLang="en-US" dirty="0"/>
              <a:t> </a:t>
            </a:r>
            <a:r>
              <a:rPr lang="en-US" altLang="zh-CN" dirty="0"/>
              <a:t>animal</a:t>
            </a:r>
            <a:r>
              <a:rPr lang="zh-CN" altLang="en-US" dirty="0"/>
              <a:t> </a:t>
            </a:r>
            <a:r>
              <a:rPr lang="en-US" altLang="zh-CN"/>
              <a:t>movements</a:t>
            </a:r>
            <a:endParaRPr lang="en-US" dirty="0"/>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25141073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842496" y="0"/>
            <a:ext cx="8060826" cy="6858000"/>
          </a:xfrm>
          <a:prstGeom prst="rect">
            <a:avLst/>
          </a:prstGeom>
        </p:spPr>
      </p:pic>
    </p:spTree>
    <p:extLst>
      <p:ext uri="{BB962C8B-B14F-4D97-AF65-F5344CB8AC3E}">
        <p14:creationId xmlns:p14="http://schemas.microsoft.com/office/powerpoint/2010/main" val="41704325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Stance phase of walking</a:t>
            </a:r>
          </a:p>
        </p:txBody>
      </p:sp>
      <p:sp>
        <p:nvSpPr>
          <p:cNvPr id="3" name="Content Placeholder 2"/>
          <p:cNvSpPr>
            <a:spLocks noGrp="1"/>
          </p:cNvSpPr>
          <p:nvPr>
            <p:ph idx="1"/>
          </p:nvPr>
        </p:nvSpPr>
        <p:spPr>
          <a:xfrm>
            <a:off x="306011" y="2193561"/>
            <a:ext cx="3916945" cy="4308726"/>
          </a:xfrm>
        </p:spPr>
        <p:txBody>
          <a:bodyPr>
            <a:normAutofit/>
          </a:bodyPr>
          <a:lstStyle/>
          <a:p>
            <a:r>
              <a:rPr lang="en-US" dirty="0">
                <a:latin typeface="Times New Roman" panose="02020603050405020304" pitchFamily="18" charset="0"/>
                <a:cs typeface="Times New Roman" panose="02020603050405020304" pitchFamily="18" charset="0"/>
              </a:rPr>
              <a:t>Stance phase, inverted pendulum: key task = postural control</a:t>
            </a:r>
          </a:p>
          <a:p>
            <a:pPr lvl="1"/>
            <a:r>
              <a:rPr lang="en-US" dirty="0">
                <a:latin typeface="Times New Roman" panose="02020603050405020304" pitchFamily="18" charset="0"/>
                <a:cs typeface="Times New Roman" panose="02020603050405020304" pitchFamily="18" charset="0"/>
              </a:rPr>
              <a:t>An inverted pendulum is unstable… need balance</a:t>
            </a:r>
          </a:p>
          <a:p>
            <a:r>
              <a:rPr lang="en-US" dirty="0">
                <a:latin typeface="Times New Roman" panose="02020603050405020304" pitchFamily="18" charset="0"/>
                <a:cs typeface="Times New Roman" panose="02020603050405020304" pitchFamily="18" charset="0"/>
              </a:rPr>
              <a:t>Motor control to avoid falling</a:t>
            </a:r>
          </a:p>
        </p:txBody>
      </p:sp>
      <p:pic>
        <p:nvPicPr>
          <p:cNvPr id="4" name="Picture 3"/>
          <p:cNvPicPr>
            <a:picLocks noChangeAspect="1"/>
          </p:cNvPicPr>
          <p:nvPr/>
        </p:nvPicPr>
        <p:blipFill>
          <a:blip r:embed="rId2"/>
          <a:stretch>
            <a:fillRect/>
          </a:stretch>
        </p:blipFill>
        <p:spPr>
          <a:xfrm>
            <a:off x="4322951" y="2523757"/>
            <a:ext cx="4590862" cy="3978530"/>
          </a:xfrm>
          <a:prstGeom prst="rect">
            <a:avLst/>
          </a:prstGeom>
        </p:spPr>
      </p:pic>
    </p:spTree>
    <p:extLst>
      <p:ext uri="{BB962C8B-B14F-4D97-AF65-F5344CB8AC3E}">
        <p14:creationId xmlns:p14="http://schemas.microsoft.com/office/powerpoint/2010/main" val="36880687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Swing phase</a:t>
            </a:r>
            <a:r>
              <a:rPr lang="zh-CN" altLang="en-US" dirty="0"/>
              <a:t> </a:t>
            </a:r>
            <a:r>
              <a:rPr lang="en-US" altLang="zh-CN" dirty="0"/>
              <a:t>of</a:t>
            </a:r>
            <a:r>
              <a:rPr lang="zh-CN" altLang="en-US" dirty="0"/>
              <a:t> </a:t>
            </a:r>
            <a:r>
              <a:rPr lang="en-US" altLang="zh-CN" dirty="0"/>
              <a:t>walking</a:t>
            </a:r>
            <a:endParaRPr lang="en-US" dirty="0"/>
          </a:p>
        </p:txBody>
      </p:sp>
      <p:sp>
        <p:nvSpPr>
          <p:cNvPr id="3" name="Content Placeholder 2"/>
          <p:cNvSpPr>
            <a:spLocks noGrp="1"/>
          </p:cNvSpPr>
          <p:nvPr>
            <p:ph idx="1"/>
          </p:nvPr>
        </p:nvSpPr>
        <p:spPr>
          <a:xfrm>
            <a:off x="1114424" y="2157784"/>
            <a:ext cx="5948452" cy="4359802"/>
          </a:xfrm>
        </p:spPr>
        <p:txBody>
          <a:bodyPr>
            <a:normAutofit/>
          </a:bodyPr>
          <a:lstStyle/>
          <a:p>
            <a:r>
              <a:rPr lang="en-US" dirty="0">
                <a:latin typeface="Times" pitchFamily="2" charset="0"/>
              </a:rPr>
              <a:t>Pendulum dynamics. </a:t>
            </a:r>
          </a:p>
          <a:p>
            <a:endParaRPr lang="en-US" dirty="0">
              <a:latin typeface="Times" pitchFamily="2" charset="0"/>
            </a:endParaRPr>
          </a:p>
          <a:p>
            <a:endParaRPr lang="en-US" dirty="0">
              <a:latin typeface="Times" pitchFamily="2" charset="0"/>
            </a:endParaRPr>
          </a:p>
          <a:p>
            <a:r>
              <a:rPr lang="en-US" dirty="0">
                <a:latin typeface="Times" pitchFamily="2" charset="0"/>
              </a:rPr>
              <a:t>Swing frequency is independent of mass or swing amplitude (for small swing amplitudes).</a:t>
            </a:r>
          </a:p>
          <a:p>
            <a:r>
              <a:rPr lang="en-US" dirty="0">
                <a:latin typeface="Times" pitchFamily="2" charset="0"/>
              </a:rPr>
              <a:t>Therefore, for a human walker, the preferred frequency of walking only depends on one’s leg length.</a:t>
            </a:r>
          </a:p>
        </p:txBody>
      </p:sp>
      <p:graphicFrame>
        <p:nvGraphicFramePr>
          <p:cNvPr id="5" name="Object 4"/>
          <p:cNvGraphicFramePr>
            <a:graphicFrameLocks noChangeAspect="1"/>
          </p:cNvGraphicFramePr>
          <p:nvPr>
            <p:extLst>
              <p:ext uri="{D42A27DB-BD31-4B8C-83A1-F6EECF244321}">
                <p14:modId xmlns:p14="http://schemas.microsoft.com/office/powerpoint/2010/main" val="1420497716"/>
              </p:ext>
            </p:extLst>
          </p:nvPr>
        </p:nvGraphicFramePr>
        <p:xfrm>
          <a:off x="2818570" y="2784573"/>
          <a:ext cx="2224157" cy="792769"/>
        </p:xfrm>
        <a:graphic>
          <a:graphicData uri="http://schemas.openxmlformats.org/presentationml/2006/ole">
            <mc:AlternateContent xmlns:mc="http://schemas.openxmlformats.org/markup-compatibility/2006">
              <mc:Choice xmlns:v="urn:schemas-microsoft-com:vml" Requires="v">
                <p:oleObj spid="_x0000_s1057" name="Equation" r:id="rId4" imgW="1282700" imgH="457200" progId="Equation.3">
                  <p:embed/>
                </p:oleObj>
              </mc:Choice>
              <mc:Fallback>
                <p:oleObj name="Equation" r:id="rId4" imgW="1282700" imgH="457200" progId="Equation.3">
                  <p:embed/>
                  <p:pic>
                    <p:nvPicPr>
                      <p:cNvPr id="0" name=""/>
                      <p:cNvPicPr/>
                      <p:nvPr/>
                    </p:nvPicPr>
                    <p:blipFill>
                      <a:blip r:embed="rId5"/>
                      <a:stretch>
                        <a:fillRect/>
                      </a:stretch>
                    </p:blipFill>
                    <p:spPr>
                      <a:xfrm>
                        <a:off x="2818570" y="2784573"/>
                        <a:ext cx="2224157" cy="792769"/>
                      </a:xfrm>
                      <a:prstGeom prst="rect">
                        <a:avLst/>
                      </a:prstGeom>
                    </p:spPr>
                  </p:pic>
                </p:oleObj>
              </mc:Fallback>
            </mc:AlternateContent>
          </a:graphicData>
        </a:graphic>
      </p:graphicFrame>
      <p:pic>
        <p:nvPicPr>
          <p:cNvPr id="6" name="Picture 5"/>
          <p:cNvPicPr>
            <a:picLocks noChangeAspect="1"/>
          </p:cNvPicPr>
          <p:nvPr/>
        </p:nvPicPr>
        <p:blipFill rotWithShape="1">
          <a:blip r:embed="rId6">
            <a:clrChange>
              <a:clrFrom>
                <a:srgbClr val="FFFFFF"/>
              </a:clrFrom>
              <a:clrTo>
                <a:srgbClr val="FFFFFF">
                  <a:alpha val="0"/>
                </a:srgbClr>
              </a:clrTo>
            </a:clrChange>
          </a:blip>
          <a:srcRect l="7011" r="18682"/>
          <a:stretch/>
        </p:blipFill>
        <p:spPr>
          <a:xfrm>
            <a:off x="6940472" y="2417385"/>
            <a:ext cx="1662024" cy="1876450"/>
          </a:xfrm>
          <a:prstGeom prst="rect">
            <a:avLst/>
          </a:prstGeom>
        </p:spPr>
      </p:pic>
    </p:spTree>
    <p:extLst>
      <p:ext uri="{BB962C8B-B14F-4D97-AF65-F5344CB8AC3E}">
        <p14:creationId xmlns:p14="http://schemas.microsoft.com/office/powerpoint/2010/main" val="1740651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Stability and energy consumption in walking</a:t>
            </a:r>
          </a:p>
        </p:txBody>
      </p:sp>
      <p:sp>
        <p:nvSpPr>
          <p:cNvPr id="3" name="Content Placeholder 2"/>
          <p:cNvSpPr>
            <a:spLocks noGrp="1"/>
          </p:cNvSpPr>
          <p:nvPr>
            <p:ph idx="1"/>
          </p:nvPr>
        </p:nvSpPr>
        <p:spPr/>
        <p:txBody>
          <a:bodyPr/>
          <a:lstStyle/>
          <a:p>
            <a:r>
              <a:rPr lang="en-US" dirty="0">
                <a:latin typeface="Times New Roman" panose="02020603050405020304" pitchFamily="18" charset="0"/>
                <a:cs typeface="Times New Roman" panose="02020603050405020304" pitchFamily="18" charset="0"/>
              </a:rPr>
              <a:t>When walking at the preferred speed (swing frequency, which depends on one’s leg length), </a:t>
            </a:r>
          </a:p>
          <a:p>
            <a:r>
              <a:rPr lang="en-US" dirty="0">
                <a:latin typeface="Times New Roman" panose="02020603050405020304" pitchFamily="18" charset="0"/>
                <a:cs typeface="Times New Roman" panose="02020603050405020304" pitchFamily="18" charset="0"/>
              </a:rPr>
              <a:t>(1) which phase is less stable? </a:t>
            </a:r>
          </a:p>
          <a:p>
            <a:r>
              <a:rPr lang="en-US" dirty="0">
                <a:latin typeface="Times New Roman" panose="02020603050405020304" pitchFamily="18" charset="0"/>
                <a:cs typeface="Times New Roman" panose="02020603050405020304" pitchFamily="18" charset="0"/>
              </a:rPr>
              <a:t>(2) which phase takes more energy?</a:t>
            </a:r>
          </a:p>
          <a:p>
            <a:r>
              <a:rPr lang="en-US" dirty="0">
                <a:latin typeface="Times New Roman" panose="02020603050405020304" pitchFamily="18" charset="0"/>
                <a:cs typeface="Times New Roman" panose="02020603050405020304" pitchFamily="18" charset="0"/>
              </a:rPr>
              <a:t>(3) which is the active phase and which is the passive phase, in terms of movement control?</a:t>
            </a:r>
          </a:p>
        </p:txBody>
      </p:sp>
    </p:spTree>
    <p:extLst>
      <p:ext uri="{BB962C8B-B14F-4D97-AF65-F5344CB8AC3E}">
        <p14:creationId xmlns:p14="http://schemas.microsoft.com/office/powerpoint/2010/main" val="4006627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Practice </a:t>
            </a:r>
          </a:p>
        </p:txBody>
      </p:sp>
      <p:sp>
        <p:nvSpPr>
          <p:cNvPr id="3" name="Content Placeholder 2"/>
          <p:cNvSpPr>
            <a:spLocks noGrp="1"/>
          </p:cNvSpPr>
          <p:nvPr>
            <p:ph idx="1"/>
          </p:nvPr>
        </p:nvSpPr>
        <p:spPr/>
        <p:txBody>
          <a:bodyPr/>
          <a:lstStyle/>
          <a:p>
            <a:r>
              <a:rPr lang="en-US" dirty="0">
                <a:latin typeface="Times New Roman" panose="02020603050405020304" pitchFamily="18" charset="0"/>
                <a:cs typeface="Times New Roman" panose="02020603050405020304" pitchFamily="18" charset="0"/>
              </a:rPr>
              <a:t>When you are wearing an extremely heavy backpack, the way you walk will look different. Why?</a:t>
            </a:r>
          </a:p>
          <a:p>
            <a:r>
              <a:rPr lang="en-US" dirty="0">
                <a:latin typeface="Times New Roman" panose="02020603050405020304" pitchFamily="18" charset="0"/>
                <a:cs typeface="Times New Roman" panose="02020603050405020304" pitchFamily="18" charset="0"/>
              </a:rPr>
              <a:t>In this case, which phase of walking is more likely to be affected? Why?</a:t>
            </a:r>
          </a:p>
        </p:txBody>
      </p:sp>
      <p:pic>
        <p:nvPicPr>
          <p:cNvPr id="5" name="Picture 4"/>
          <p:cNvPicPr>
            <a:picLocks noChangeAspect="1"/>
          </p:cNvPicPr>
          <p:nvPr/>
        </p:nvPicPr>
        <p:blipFill>
          <a:blip r:embed="rId3"/>
          <a:stretch>
            <a:fillRect/>
          </a:stretch>
        </p:blipFill>
        <p:spPr>
          <a:xfrm>
            <a:off x="368300" y="4539129"/>
            <a:ext cx="2032000" cy="2032000"/>
          </a:xfrm>
          <a:prstGeom prst="rect">
            <a:avLst/>
          </a:prstGeom>
        </p:spPr>
      </p:pic>
    </p:spTree>
    <p:extLst>
      <p:ext uri="{BB962C8B-B14F-4D97-AF65-F5344CB8AC3E}">
        <p14:creationId xmlns:p14="http://schemas.microsoft.com/office/powerpoint/2010/main" val="25355591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dynamics of running</a:t>
            </a:r>
          </a:p>
        </p:txBody>
      </p:sp>
      <p:pic>
        <p:nvPicPr>
          <p:cNvPr id="6" name="Picture 5"/>
          <p:cNvPicPr>
            <a:picLocks noChangeAspect="1"/>
          </p:cNvPicPr>
          <p:nvPr/>
        </p:nvPicPr>
        <p:blipFill>
          <a:blip r:embed="rId2"/>
          <a:stretch>
            <a:fillRect/>
          </a:stretch>
        </p:blipFill>
        <p:spPr>
          <a:xfrm>
            <a:off x="1040439" y="2350129"/>
            <a:ext cx="6905227" cy="3314509"/>
          </a:xfrm>
          <a:prstGeom prst="rect">
            <a:avLst/>
          </a:prstGeom>
        </p:spPr>
      </p:pic>
      <p:sp>
        <p:nvSpPr>
          <p:cNvPr id="7" name="Freeform 6"/>
          <p:cNvSpPr/>
          <p:nvPr/>
        </p:nvSpPr>
        <p:spPr>
          <a:xfrm>
            <a:off x="1116941" y="3059900"/>
            <a:ext cx="489618" cy="443685"/>
          </a:xfrm>
          <a:custGeom>
            <a:avLst/>
            <a:gdLst>
              <a:gd name="connsiteX0" fmla="*/ 489618 w 489618"/>
              <a:gd name="connsiteY0" fmla="*/ 0 h 443685"/>
              <a:gd name="connsiteX1" fmla="*/ 321312 w 489618"/>
              <a:gd name="connsiteY1" fmla="*/ 321289 h 443685"/>
              <a:gd name="connsiteX2" fmla="*/ 0 w 489618"/>
              <a:gd name="connsiteY2" fmla="*/ 443685 h 443685"/>
              <a:gd name="connsiteX3" fmla="*/ 0 w 489618"/>
              <a:gd name="connsiteY3" fmla="*/ 443685 h 443685"/>
            </a:gdLst>
            <a:ahLst/>
            <a:cxnLst>
              <a:cxn ang="0">
                <a:pos x="connsiteX0" y="connsiteY0"/>
              </a:cxn>
              <a:cxn ang="0">
                <a:pos x="connsiteX1" y="connsiteY1"/>
              </a:cxn>
              <a:cxn ang="0">
                <a:pos x="connsiteX2" y="connsiteY2"/>
              </a:cxn>
              <a:cxn ang="0">
                <a:pos x="connsiteX3" y="connsiteY3"/>
              </a:cxn>
            </a:cxnLst>
            <a:rect l="l" t="t" r="r" b="b"/>
            <a:pathLst>
              <a:path w="489618" h="443685">
                <a:moveTo>
                  <a:pt x="489618" y="0"/>
                </a:moveTo>
                <a:lnTo>
                  <a:pt x="321312" y="321289"/>
                </a:lnTo>
                <a:lnTo>
                  <a:pt x="0" y="443685"/>
                </a:lnTo>
                <a:lnTo>
                  <a:pt x="0" y="443685"/>
                </a:lnTo>
              </a:path>
            </a:pathLst>
          </a:custGeom>
          <a:ln w="38100" cmpd="sng">
            <a:solidFill>
              <a:srgbClr val="10E00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 name="Freeform 7"/>
          <p:cNvSpPr/>
          <p:nvPr/>
        </p:nvSpPr>
        <p:spPr>
          <a:xfrm>
            <a:off x="2524593" y="3075199"/>
            <a:ext cx="474318" cy="351889"/>
          </a:xfrm>
          <a:custGeom>
            <a:avLst/>
            <a:gdLst>
              <a:gd name="connsiteX0" fmla="*/ 474318 w 474318"/>
              <a:gd name="connsiteY0" fmla="*/ 0 h 351889"/>
              <a:gd name="connsiteX1" fmla="*/ 474318 w 474318"/>
              <a:gd name="connsiteY1" fmla="*/ 0 h 351889"/>
              <a:gd name="connsiteX2" fmla="*/ 428416 w 474318"/>
              <a:gd name="connsiteY2" fmla="*/ 122396 h 351889"/>
              <a:gd name="connsiteX3" fmla="*/ 367214 w 474318"/>
              <a:gd name="connsiteY3" fmla="*/ 351889 h 351889"/>
              <a:gd name="connsiteX4" fmla="*/ 0 w 474318"/>
              <a:gd name="connsiteY4" fmla="*/ 275391 h 3518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318" h="351889">
                <a:moveTo>
                  <a:pt x="474318" y="0"/>
                </a:moveTo>
                <a:lnTo>
                  <a:pt x="474318" y="0"/>
                </a:lnTo>
                <a:lnTo>
                  <a:pt x="428416" y="122396"/>
                </a:lnTo>
                <a:lnTo>
                  <a:pt x="367214" y="351889"/>
                </a:lnTo>
                <a:lnTo>
                  <a:pt x="0" y="275391"/>
                </a:lnTo>
              </a:path>
            </a:pathLst>
          </a:custGeom>
          <a:ln w="38100" cmpd="sng">
            <a:solidFill>
              <a:srgbClr val="10E00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 name="Freeform 11"/>
          <p:cNvSpPr/>
          <p:nvPr/>
        </p:nvSpPr>
        <p:spPr>
          <a:xfrm>
            <a:off x="4161754" y="3075199"/>
            <a:ext cx="306011" cy="321290"/>
          </a:xfrm>
          <a:custGeom>
            <a:avLst/>
            <a:gdLst>
              <a:gd name="connsiteX0" fmla="*/ 290710 w 306011"/>
              <a:gd name="connsiteY0" fmla="*/ 0 h 321290"/>
              <a:gd name="connsiteX1" fmla="*/ 306011 w 306011"/>
              <a:gd name="connsiteY1" fmla="*/ 321290 h 321290"/>
              <a:gd name="connsiteX2" fmla="*/ 0 w 306011"/>
              <a:gd name="connsiteY2" fmla="*/ 168295 h 321290"/>
            </a:gdLst>
            <a:ahLst/>
            <a:cxnLst>
              <a:cxn ang="0">
                <a:pos x="connsiteX0" y="connsiteY0"/>
              </a:cxn>
              <a:cxn ang="0">
                <a:pos x="connsiteX1" y="connsiteY1"/>
              </a:cxn>
              <a:cxn ang="0">
                <a:pos x="connsiteX2" y="connsiteY2"/>
              </a:cxn>
            </a:cxnLst>
            <a:rect l="l" t="t" r="r" b="b"/>
            <a:pathLst>
              <a:path w="306011" h="321290">
                <a:moveTo>
                  <a:pt x="290710" y="0"/>
                </a:moveTo>
                <a:lnTo>
                  <a:pt x="306011" y="321290"/>
                </a:lnTo>
                <a:lnTo>
                  <a:pt x="0" y="168295"/>
                </a:lnTo>
              </a:path>
            </a:pathLst>
          </a:custGeom>
          <a:ln w="38100" cmpd="sng">
            <a:solidFill>
              <a:srgbClr val="10E00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 name="Freeform 14"/>
          <p:cNvSpPr/>
          <p:nvPr/>
        </p:nvSpPr>
        <p:spPr>
          <a:xfrm>
            <a:off x="1728964" y="4834641"/>
            <a:ext cx="306011" cy="397787"/>
          </a:xfrm>
          <a:custGeom>
            <a:avLst/>
            <a:gdLst>
              <a:gd name="connsiteX0" fmla="*/ 0 w 306011"/>
              <a:gd name="connsiteY0" fmla="*/ 0 h 397787"/>
              <a:gd name="connsiteX1" fmla="*/ 306011 w 306011"/>
              <a:gd name="connsiteY1" fmla="*/ 152995 h 397787"/>
              <a:gd name="connsiteX2" fmla="*/ 107104 w 306011"/>
              <a:gd name="connsiteY2" fmla="*/ 397787 h 397787"/>
            </a:gdLst>
            <a:ahLst/>
            <a:cxnLst>
              <a:cxn ang="0">
                <a:pos x="connsiteX0" y="connsiteY0"/>
              </a:cxn>
              <a:cxn ang="0">
                <a:pos x="connsiteX1" y="connsiteY1"/>
              </a:cxn>
              <a:cxn ang="0">
                <a:pos x="connsiteX2" y="connsiteY2"/>
              </a:cxn>
            </a:cxnLst>
            <a:rect l="l" t="t" r="r" b="b"/>
            <a:pathLst>
              <a:path w="306011" h="397787">
                <a:moveTo>
                  <a:pt x="0" y="0"/>
                </a:moveTo>
                <a:lnTo>
                  <a:pt x="306011" y="152995"/>
                </a:lnTo>
                <a:lnTo>
                  <a:pt x="107104" y="397787"/>
                </a:lnTo>
              </a:path>
            </a:pathLst>
          </a:custGeom>
          <a:ln w="38100" cmpd="sng">
            <a:solidFill>
              <a:srgbClr val="10E00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16" name="Freeform 15"/>
          <p:cNvSpPr/>
          <p:nvPr/>
        </p:nvSpPr>
        <p:spPr>
          <a:xfrm>
            <a:off x="3151916" y="4819342"/>
            <a:ext cx="336613" cy="489584"/>
          </a:xfrm>
          <a:custGeom>
            <a:avLst/>
            <a:gdLst>
              <a:gd name="connsiteX0" fmla="*/ 0 w 336613"/>
              <a:gd name="connsiteY0" fmla="*/ 0 h 489584"/>
              <a:gd name="connsiteX1" fmla="*/ 321312 w 336613"/>
              <a:gd name="connsiteY1" fmla="*/ 168294 h 489584"/>
              <a:gd name="connsiteX2" fmla="*/ 336613 w 336613"/>
              <a:gd name="connsiteY2" fmla="*/ 489584 h 489584"/>
            </a:gdLst>
            <a:ahLst/>
            <a:cxnLst>
              <a:cxn ang="0">
                <a:pos x="connsiteX0" y="connsiteY0"/>
              </a:cxn>
              <a:cxn ang="0">
                <a:pos x="connsiteX1" y="connsiteY1"/>
              </a:cxn>
              <a:cxn ang="0">
                <a:pos x="connsiteX2" y="connsiteY2"/>
              </a:cxn>
            </a:cxnLst>
            <a:rect l="l" t="t" r="r" b="b"/>
            <a:pathLst>
              <a:path w="336613" h="489584">
                <a:moveTo>
                  <a:pt x="0" y="0"/>
                </a:moveTo>
                <a:lnTo>
                  <a:pt x="321312" y="168294"/>
                </a:lnTo>
                <a:lnTo>
                  <a:pt x="336613" y="489584"/>
                </a:lnTo>
              </a:path>
            </a:pathLst>
          </a:custGeom>
          <a:ln w="38100" cmpd="sng">
            <a:solidFill>
              <a:srgbClr val="10E00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17" name="Freeform 16"/>
          <p:cNvSpPr/>
          <p:nvPr/>
        </p:nvSpPr>
        <p:spPr>
          <a:xfrm>
            <a:off x="4574869" y="4865240"/>
            <a:ext cx="382514" cy="474285"/>
          </a:xfrm>
          <a:custGeom>
            <a:avLst/>
            <a:gdLst>
              <a:gd name="connsiteX0" fmla="*/ 0 w 382514"/>
              <a:gd name="connsiteY0" fmla="*/ 0 h 474285"/>
              <a:gd name="connsiteX1" fmla="*/ 260109 w 382514"/>
              <a:gd name="connsiteY1" fmla="*/ 168295 h 474285"/>
              <a:gd name="connsiteX2" fmla="*/ 382514 w 382514"/>
              <a:gd name="connsiteY2" fmla="*/ 474285 h 474285"/>
            </a:gdLst>
            <a:ahLst/>
            <a:cxnLst>
              <a:cxn ang="0">
                <a:pos x="connsiteX0" y="connsiteY0"/>
              </a:cxn>
              <a:cxn ang="0">
                <a:pos x="connsiteX1" y="connsiteY1"/>
              </a:cxn>
              <a:cxn ang="0">
                <a:pos x="connsiteX2" y="connsiteY2"/>
              </a:cxn>
            </a:cxnLst>
            <a:rect l="l" t="t" r="r" b="b"/>
            <a:pathLst>
              <a:path w="382514" h="474285">
                <a:moveTo>
                  <a:pt x="0" y="0"/>
                </a:moveTo>
                <a:lnTo>
                  <a:pt x="260109" y="168295"/>
                </a:lnTo>
                <a:lnTo>
                  <a:pt x="382514" y="474285"/>
                </a:lnTo>
              </a:path>
            </a:pathLst>
          </a:custGeom>
          <a:ln w="38100" cmpd="sng">
            <a:solidFill>
              <a:srgbClr val="10E00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18" name="Freeform 17"/>
          <p:cNvSpPr/>
          <p:nvPr/>
        </p:nvSpPr>
        <p:spPr>
          <a:xfrm>
            <a:off x="5906018" y="4849941"/>
            <a:ext cx="321312" cy="657878"/>
          </a:xfrm>
          <a:custGeom>
            <a:avLst/>
            <a:gdLst>
              <a:gd name="connsiteX0" fmla="*/ 0 w 321312"/>
              <a:gd name="connsiteY0" fmla="*/ 0 h 657878"/>
              <a:gd name="connsiteX1" fmla="*/ 321312 w 321312"/>
              <a:gd name="connsiteY1" fmla="*/ 260091 h 657878"/>
              <a:gd name="connsiteX2" fmla="*/ 321312 w 321312"/>
              <a:gd name="connsiteY2" fmla="*/ 657878 h 657878"/>
            </a:gdLst>
            <a:ahLst/>
            <a:cxnLst>
              <a:cxn ang="0">
                <a:pos x="connsiteX0" y="connsiteY0"/>
              </a:cxn>
              <a:cxn ang="0">
                <a:pos x="connsiteX1" y="connsiteY1"/>
              </a:cxn>
              <a:cxn ang="0">
                <a:pos x="connsiteX2" y="connsiteY2"/>
              </a:cxn>
            </a:cxnLst>
            <a:rect l="l" t="t" r="r" b="b"/>
            <a:pathLst>
              <a:path w="321312" h="657878">
                <a:moveTo>
                  <a:pt x="0" y="0"/>
                </a:moveTo>
                <a:lnTo>
                  <a:pt x="321312" y="260091"/>
                </a:lnTo>
                <a:lnTo>
                  <a:pt x="321312" y="657878"/>
                </a:lnTo>
              </a:path>
            </a:pathLst>
          </a:custGeom>
          <a:ln w="38100" cmpd="sng">
            <a:solidFill>
              <a:srgbClr val="10E00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19" name="Freeform 18"/>
          <p:cNvSpPr/>
          <p:nvPr/>
        </p:nvSpPr>
        <p:spPr>
          <a:xfrm>
            <a:off x="7283069" y="4819342"/>
            <a:ext cx="229508" cy="642579"/>
          </a:xfrm>
          <a:custGeom>
            <a:avLst/>
            <a:gdLst>
              <a:gd name="connsiteX0" fmla="*/ 0 w 229508"/>
              <a:gd name="connsiteY0" fmla="*/ 0 h 642579"/>
              <a:gd name="connsiteX1" fmla="*/ 229508 w 229508"/>
              <a:gd name="connsiteY1" fmla="*/ 321289 h 642579"/>
              <a:gd name="connsiteX2" fmla="*/ 76503 w 229508"/>
              <a:gd name="connsiteY2" fmla="*/ 642579 h 642579"/>
            </a:gdLst>
            <a:ahLst/>
            <a:cxnLst>
              <a:cxn ang="0">
                <a:pos x="connsiteX0" y="connsiteY0"/>
              </a:cxn>
              <a:cxn ang="0">
                <a:pos x="connsiteX1" y="connsiteY1"/>
              </a:cxn>
              <a:cxn ang="0">
                <a:pos x="connsiteX2" y="connsiteY2"/>
              </a:cxn>
            </a:cxnLst>
            <a:rect l="l" t="t" r="r" b="b"/>
            <a:pathLst>
              <a:path w="229508" h="642579">
                <a:moveTo>
                  <a:pt x="0" y="0"/>
                </a:moveTo>
                <a:lnTo>
                  <a:pt x="229508" y="321289"/>
                </a:lnTo>
                <a:lnTo>
                  <a:pt x="76503" y="642579"/>
                </a:lnTo>
              </a:path>
            </a:pathLst>
          </a:custGeom>
          <a:ln w="38100" cmpd="sng">
            <a:solidFill>
              <a:srgbClr val="10E00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20" name="Freeform 19"/>
          <p:cNvSpPr/>
          <p:nvPr/>
        </p:nvSpPr>
        <p:spPr>
          <a:xfrm>
            <a:off x="1805467" y="3151697"/>
            <a:ext cx="214208" cy="428386"/>
          </a:xfrm>
          <a:custGeom>
            <a:avLst/>
            <a:gdLst>
              <a:gd name="connsiteX0" fmla="*/ 0 w 214208"/>
              <a:gd name="connsiteY0" fmla="*/ 0 h 428386"/>
              <a:gd name="connsiteX1" fmla="*/ 214208 w 214208"/>
              <a:gd name="connsiteY1" fmla="*/ 76497 h 428386"/>
              <a:gd name="connsiteX2" fmla="*/ 168306 w 214208"/>
              <a:gd name="connsiteY2" fmla="*/ 428386 h 428386"/>
            </a:gdLst>
            <a:ahLst/>
            <a:cxnLst>
              <a:cxn ang="0">
                <a:pos x="connsiteX0" y="connsiteY0"/>
              </a:cxn>
              <a:cxn ang="0">
                <a:pos x="connsiteX1" y="connsiteY1"/>
              </a:cxn>
              <a:cxn ang="0">
                <a:pos x="connsiteX2" y="connsiteY2"/>
              </a:cxn>
            </a:cxnLst>
            <a:rect l="l" t="t" r="r" b="b"/>
            <a:pathLst>
              <a:path w="214208" h="428386">
                <a:moveTo>
                  <a:pt x="0" y="0"/>
                </a:moveTo>
                <a:lnTo>
                  <a:pt x="214208" y="76497"/>
                </a:lnTo>
                <a:lnTo>
                  <a:pt x="168306" y="428386"/>
                </a:lnTo>
              </a:path>
            </a:pathLst>
          </a:custGeom>
          <a:ln w="38100" cmpd="sng">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1" name="Freeform 20"/>
          <p:cNvSpPr/>
          <p:nvPr/>
        </p:nvSpPr>
        <p:spPr>
          <a:xfrm>
            <a:off x="3151916" y="3151697"/>
            <a:ext cx="260110" cy="458985"/>
          </a:xfrm>
          <a:custGeom>
            <a:avLst/>
            <a:gdLst>
              <a:gd name="connsiteX0" fmla="*/ 0 w 260110"/>
              <a:gd name="connsiteY0" fmla="*/ 0 h 458985"/>
              <a:gd name="connsiteX1" fmla="*/ 214208 w 260110"/>
              <a:gd name="connsiteY1" fmla="*/ 152995 h 458985"/>
              <a:gd name="connsiteX2" fmla="*/ 260110 w 260110"/>
              <a:gd name="connsiteY2" fmla="*/ 458985 h 458985"/>
            </a:gdLst>
            <a:ahLst/>
            <a:cxnLst>
              <a:cxn ang="0">
                <a:pos x="connsiteX0" y="connsiteY0"/>
              </a:cxn>
              <a:cxn ang="0">
                <a:pos x="connsiteX1" y="connsiteY1"/>
              </a:cxn>
              <a:cxn ang="0">
                <a:pos x="connsiteX2" y="connsiteY2"/>
              </a:cxn>
            </a:cxnLst>
            <a:rect l="l" t="t" r="r" b="b"/>
            <a:pathLst>
              <a:path w="260110" h="458985">
                <a:moveTo>
                  <a:pt x="0" y="0"/>
                </a:moveTo>
                <a:lnTo>
                  <a:pt x="214208" y="152995"/>
                </a:lnTo>
                <a:lnTo>
                  <a:pt x="260110" y="458985"/>
                </a:lnTo>
              </a:path>
            </a:pathLst>
          </a:custGeom>
          <a:ln w="38100" cmpd="sng">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3" name="Freeform 22"/>
          <p:cNvSpPr/>
          <p:nvPr/>
        </p:nvSpPr>
        <p:spPr>
          <a:xfrm>
            <a:off x="5921319" y="3044600"/>
            <a:ext cx="168306" cy="611980"/>
          </a:xfrm>
          <a:custGeom>
            <a:avLst/>
            <a:gdLst>
              <a:gd name="connsiteX0" fmla="*/ 0 w 168306"/>
              <a:gd name="connsiteY0" fmla="*/ 0 h 611980"/>
              <a:gd name="connsiteX1" fmla="*/ 168306 w 168306"/>
              <a:gd name="connsiteY1" fmla="*/ 397787 h 611980"/>
              <a:gd name="connsiteX2" fmla="*/ 0 w 168306"/>
              <a:gd name="connsiteY2" fmla="*/ 611980 h 611980"/>
            </a:gdLst>
            <a:ahLst/>
            <a:cxnLst>
              <a:cxn ang="0">
                <a:pos x="connsiteX0" y="connsiteY0"/>
              </a:cxn>
              <a:cxn ang="0">
                <a:pos x="connsiteX1" y="connsiteY1"/>
              </a:cxn>
              <a:cxn ang="0">
                <a:pos x="connsiteX2" y="connsiteY2"/>
              </a:cxn>
            </a:cxnLst>
            <a:rect l="l" t="t" r="r" b="b"/>
            <a:pathLst>
              <a:path w="168306" h="611980">
                <a:moveTo>
                  <a:pt x="0" y="0"/>
                </a:moveTo>
                <a:lnTo>
                  <a:pt x="168306" y="397787"/>
                </a:lnTo>
                <a:lnTo>
                  <a:pt x="0" y="611980"/>
                </a:lnTo>
              </a:path>
            </a:pathLst>
          </a:custGeom>
          <a:ln w="38100" cmpd="sng">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2" name="Freeform 21"/>
          <p:cNvSpPr/>
          <p:nvPr/>
        </p:nvSpPr>
        <p:spPr>
          <a:xfrm>
            <a:off x="4559568" y="3090499"/>
            <a:ext cx="183607" cy="596680"/>
          </a:xfrm>
          <a:custGeom>
            <a:avLst/>
            <a:gdLst>
              <a:gd name="connsiteX0" fmla="*/ 0 w 183607"/>
              <a:gd name="connsiteY0" fmla="*/ 0 h 596680"/>
              <a:gd name="connsiteX1" fmla="*/ 183607 w 183607"/>
              <a:gd name="connsiteY1" fmla="*/ 305990 h 596680"/>
              <a:gd name="connsiteX2" fmla="*/ 153006 w 183607"/>
              <a:gd name="connsiteY2" fmla="*/ 596680 h 596680"/>
            </a:gdLst>
            <a:ahLst/>
            <a:cxnLst>
              <a:cxn ang="0">
                <a:pos x="connsiteX0" y="connsiteY0"/>
              </a:cxn>
              <a:cxn ang="0">
                <a:pos x="connsiteX1" y="connsiteY1"/>
              </a:cxn>
              <a:cxn ang="0">
                <a:pos x="connsiteX2" y="connsiteY2"/>
              </a:cxn>
            </a:cxnLst>
            <a:rect l="l" t="t" r="r" b="b"/>
            <a:pathLst>
              <a:path w="183607" h="596680">
                <a:moveTo>
                  <a:pt x="0" y="0"/>
                </a:moveTo>
                <a:lnTo>
                  <a:pt x="183607" y="305990"/>
                </a:lnTo>
                <a:lnTo>
                  <a:pt x="153006" y="596680"/>
                </a:lnTo>
              </a:path>
            </a:pathLst>
          </a:custGeom>
          <a:ln w="38100" cmpd="sng">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5" name="Freeform 24"/>
          <p:cNvSpPr/>
          <p:nvPr/>
        </p:nvSpPr>
        <p:spPr>
          <a:xfrm>
            <a:off x="1285247" y="4941738"/>
            <a:ext cx="321312" cy="489584"/>
          </a:xfrm>
          <a:custGeom>
            <a:avLst/>
            <a:gdLst>
              <a:gd name="connsiteX0" fmla="*/ 321312 w 321312"/>
              <a:gd name="connsiteY0" fmla="*/ 0 h 489584"/>
              <a:gd name="connsiteX1" fmla="*/ 275411 w 321312"/>
              <a:gd name="connsiteY1" fmla="*/ 214193 h 489584"/>
              <a:gd name="connsiteX2" fmla="*/ 0 w 321312"/>
              <a:gd name="connsiteY2" fmla="*/ 489584 h 489584"/>
            </a:gdLst>
            <a:ahLst/>
            <a:cxnLst>
              <a:cxn ang="0">
                <a:pos x="connsiteX0" y="connsiteY0"/>
              </a:cxn>
              <a:cxn ang="0">
                <a:pos x="connsiteX1" y="connsiteY1"/>
              </a:cxn>
              <a:cxn ang="0">
                <a:pos x="connsiteX2" y="connsiteY2"/>
              </a:cxn>
            </a:cxnLst>
            <a:rect l="l" t="t" r="r" b="b"/>
            <a:pathLst>
              <a:path w="321312" h="489584">
                <a:moveTo>
                  <a:pt x="321312" y="0"/>
                </a:moveTo>
                <a:lnTo>
                  <a:pt x="275411" y="214193"/>
                </a:lnTo>
                <a:lnTo>
                  <a:pt x="0" y="489584"/>
                </a:lnTo>
              </a:path>
            </a:pathLst>
          </a:custGeom>
          <a:ln w="38100" cmpd="sng">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cxnSp>
        <p:nvCxnSpPr>
          <p:cNvPr id="27" name="Straight Connector 26"/>
          <p:cNvCxnSpPr/>
          <p:nvPr/>
        </p:nvCxnSpPr>
        <p:spPr>
          <a:xfrm flipH="1">
            <a:off x="2524593" y="4941738"/>
            <a:ext cx="474318" cy="367188"/>
          </a:xfrm>
          <a:prstGeom prst="line">
            <a:avLst/>
          </a:prstGeom>
          <a:ln w="38100" cmpd="sng">
            <a:solidFill>
              <a:srgbClr val="FF0000"/>
            </a:solidFill>
          </a:ln>
        </p:spPr>
        <p:style>
          <a:lnRef idx="2">
            <a:schemeClr val="accent1"/>
          </a:lnRef>
          <a:fillRef idx="0">
            <a:schemeClr val="accent1"/>
          </a:fillRef>
          <a:effectRef idx="1">
            <a:schemeClr val="accent1"/>
          </a:effectRef>
          <a:fontRef idx="minor">
            <a:schemeClr val="tx1"/>
          </a:fontRef>
        </p:style>
      </p:cxnSp>
      <p:sp>
        <p:nvSpPr>
          <p:cNvPr id="28" name="Freeform 27"/>
          <p:cNvSpPr/>
          <p:nvPr/>
        </p:nvSpPr>
        <p:spPr>
          <a:xfrm>
            <a:off x="3978147" y="4880540"/>
            <a:ext cx="520219" cy="275391"/>
          </a:xfrm>
          <a:custGeom>
            <a:avLst/>
            <a:gdLst>
              <a:gd name="connsiteX0" fmla="*/ 520219 w 520219"/>
              <a:gd name="connsiteY0" fmla="*/ 0 h 275391"/>
              <a:gd name="connsiteX1" fmla="*/ 382514 w 520219"/>
              <a:gd name="connsiteY1" fmla="*/ 275391 h 275391"/>
              <a:gd name="connsiteX2" fmla="*/ 0 w 520219"/>
              <a:gd name="connsiteY2" fmla="*/ 244792 h 275391"/>
            </a:gdLst>
            <a:ahLst/>
            <a:cxnLst>
              <a:cxn ang="0">
                <a:pos x="connsiteX0" y="connsiteY0"/>
              </a:cxn>
              <a:cxn ang="0">
                <a:pos x="connsiteX1" y="connsiteY1"/>
              </a:cxn>
              <a:cxn ang="0">
                <a:pos x="connsiteX2" y="connsiteY2"/>
              </a:cxn>
            </a:cxnLst>
            <a:rect l="l" t="t" r="r" b="b"/>
            <a:pathLst>
              <a:path w="520219" h="275391">
                <a:moveTo>
                  <a:pt x="520219" y="0"/>
                </a:moveTo>
                <a:lnTo>
                  <a:pt x="382514" y="275391"/>
                </a:lnTo>
                <a:lnTo>
                  <a:pt x="0" y="244792"/>
                </a:lnTo>
              </a:path>
            </a:pathLst>
          </a:custGeom>
          <a:ln w="38100" cmpd="sng">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29" name="Freeform 28"/>
          <p:cNvSpPr/>
          <p:nvPr/>
        </p:nvSpPr>
        <p:spPr>
          <a:xfrm>
            <a:off x="5630608" y="4957037"/>
            <a:ext cx="306011" cy="321290"/>
          </a:xfrm>
          <a:custGeom>
            <a:avLst/>
            <a:gdLst>
              <a:gd name="connsiteX0" fmla="*/ 275410 w 306011"/>
              <a:gd name="connsiteY0" fmla="*/ 0 h 321290"/>
              <a:gd name="connsiteX1" fmla="*/ 306011 w 306011"/>
              <a:gd name="connsiteY1" fmla="*/ 321290 h 321290"/>
              <a:gd name="connsiteX2" fmla="*/ 0 w 306011"/>
              <a:gd name="connsiteY2" fmla="*/ 61198 h 321290"/>
            </a:gdLst>
            <a:ahLst/>
            <a:cxnLst>
              <a:cxn ang="0">
                <a:pos x="connsiteX0" y="connsiteY0"/>
              </a:cxn>
              <a:cxn ang="0">
                <a:pos x="connsiteX1" y="connsiteY1"/>
              </a:cxn>
              <a:cxn ang="0">
                <a:pos x="connsiteX2" y="connsiteY2"/>
              </a:cxn>
            </a:cxnLst>
            <a:rect l="l" t="t" r="r" b="b"/>
            <a:pathLst>
              <a:path w="306011" h="321290">
                <a:moveTo>
                  <a:pt x="275410" y="0"/>
                </a:moveTo>
                <a:lnTo>
                  <a:pt x="306011" y="321290"/>
                </a:lnTo>
                <a:lnTo>
                  <a:pt x="0" y="61198"/>
                </a:lnTo>
              </a:path>
            </a:pathLst>
          </a:custGeom>
          <a:ln w="38100" cmpd="sng">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30" name="Freeform 29"/>
          <p:cNvSpPr/>
          <p:nvPr/>
        </p:nvSpPr>
        <p:spPr>
          <a:xfrm>
            <a:off x="7175965" y="5018235"/>
            <a:ext cx="214208" cy="137696"/>
          </a:xfrm>
          <a:custGeom>
            <a:avLst/>
            <a:gdLst>
              <a:gd name="connsiteX0" fmla="*/ 214208 w 214208"/>
              <a:gd name="connsiteY0" fmla="*/ 137696 h 137696"/>
              <a:gd name="connsiteX1" fmla="*/ 0 w 214208"/>
              <a:gd name="connsiteY1" fmla="*/ 0 h 137696"/>
            </a:gdLst>
            <a:ahLst/>
            <a:cxnLst>
              <a:cxn ang="0">
                <a:pos x="connsiteX0" y="connsiteY0"/>
              </a:cxn>
              <a:cxn ang="0">
                <a:pos x="connsiteX1" y="connsiteY1"/>
              </a:cxn>
            </a:cxnLst>
            <a:rect l="l" t="t" r="r" b="b"/>
            <a:pathLst>
              <a:path w="214208" h="137696">
                <a:moveTo>
                  <a:pt x="214208" y="137696"/>
                </a:moveTo>
                <a:lnTo>
                  <a:pt x="0" y="0"/>
                </a:lnTo>
              </a:path>
            </a:pathLst>
          </a:custGeom>
          <a:ln w="38100" cmpd="sng">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13" name="Freeform 12"/>
          <p:cNvSpPr/>
          <p:nvPr/>
        </p:nvSpPr>
        <p:spPr>
          <a:xfrm>
            <a:off x="5722411" y="3029301"/>
            <a:ext cx="367214" cy="397787"/>
          </a:xfrm>
          <a:custGeom>
            <a:avLst/>
            <a:gdLst>
              <a:gd name="connsiteX0" fmla="*/ 122405 w 367214"/>
              <a:gd name="connsiteY0" fmla="*/ 0 h 397787"/>
              <a:gd name="connsiteX1" fmla="*/ 367214 w 367214"/>
              <a:gd name="connsiteY1" fmla="*/ 397787 h 397787"/>
              <a:gd name="connsiteX2" fmla="*/ 0 w 367214"/>
              <a:gd name="connsiteY2" fmla="*/ 244792 h 397787"/>
              <a:gd name="connsiteX3" fmla="*/ 0 w 367214"/>
              <a:gd name="connsiteY3" fmla="*/ 244792 h 397787"/>
            </a:gdLst>
            <a:ahLst/>
            <a:cxnLst>
              <a:cxn ang="0">
                <a:pos x="connsiteX0" y="connsiteY0"/>
              </a:cxn>
              <a:cxn ang="0">
                <a:pos x="connsiteX1" y="connsiteY1"/>
              </a:cxn>
              <a:cxn ang="0">
                <a:pos x="connsiteX2" y="connsiteY2"/>
              </a:cxn>
              <a:cxn ang="0">
                <a:pos x="connsiteX3" y="connsiteY3"/>
              </a:cxn>
            </a:cxnLst>
            <a:rect l="l" t="t" r="r" b="b"/>
            <a:pathLst>
              <a:path w="367214" h="397787">
                <a:moveTo>
                  <a:pt x="122405" y="0"/>
                </a:moveTo>
                <a:lnTo>
                  <a:pt x="367214" y="397787"/>
                </a:lnTo>
                <a:lnTo>
                  <a:pt x="0" y="244792"/>
                </a:lnTo>
                <a:lnTo>
                  <a:pt x="0" y="244792"/>
                </a:lnTo>
              </a:path>
            </a:pathLst>
          </a:custGeom>
          <a:ln w="38100" cmpd="sng">
            <a:solidFill>
              <a:srgbClr val="10E00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 name="Freeform 13"/>
          <p:cNvSpPr/>
          <p:nvPr/>
        </p:nvSpPr>
        <p:spPr>
          <a:xfrm>
            <a:off x="7267768" y="3059900"/>
            <a:ext cx="382514" cy="290690"/>
          </a:xfrm>
          <a:custGeom>
            <a:avLst/>
            <a:gdLst>
              <a:gd name="connsiteX0" fmla="*/ 61203 w 382514"/>
              <a:gd name="connsiteY0" fmla="*/ 0 h 290690"/>
              <a:gd name="connsiteX1" fmla="*/ 382514 w 382514"/>
              <a:gd name="connsiteY1" fmla="*/ 214193 h 290690"/>
              <a:gd name="connsiteX2" fmla="*/ 0 w 382514"/>
              <a:gd name="connsiteY2" fmla="*/ 290690 h 290690"/>
            </a:gdLst>
            <a:ahLst/>
            <a:cxnLst>
              <a:cxn ang="0">
                <a:pos x="connsiteX0" y="connsiteY0"/>
              </a:cxn>
              <a:cxn ang="0">
                <a:pos x="connsiteX1" y="connsiteY1"/>
              </a:cxn>
              <a:cxn ang="0">
                <a:pos x="connsiteX2" y="connsiteY2"/>
              </a:cxn>
            </a:cxnLst>
            <a:rect l="l" t="t" r="r" b="b"/>
            <a:pathLst>
              <a:path w="382514" h="290690">
                <a:moveTo>
                  <a:pt x="61203" y="0"/>
                </a:moveTo>
                <a:lnTo>
                  <a:pt x="382514" y="214193"/>
                </a:lnTo>
                <a:lnTo>
                  <a:pt x="0" y="290690"/>
                </a:lnTo>
              </a:path>
            </a:pathLst>
          </a:custGeom>
          <a:ln w="38100" cmpd="sng">
            <a:solidFill>
              <a:srgbClr val="10E00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32" name="Straight Connector 31"/>
          <p:cNvCxnSpPr/>
          <p:nvPr/>
        </p:nvCxnSpPr>
        <p:spPr>
          <a:xfrm flipH="1">
            <a:off x="7175965" y="3151697"/>
            <a:ext cx="91803" cy="535482"/>
          </a:xfrm>
          <a:prstGeom prst="line">
            <a:avLst/>
          </a:prstGeom>
          <a:ln w="28575" cmpd="sng">
            <a:solidFill>
              <a:srgbClr val="FF0000"/>
            </a:solidFill>
          </a:ln>
        </p:spPr>
        <p:style>
          <a:lnRef idx="2">
            <a:schemeClr val="accent1"/>
          </a:lnRef>
          <a:fillRef idx="0">
            <a:schemeClr val="accent1"/>
          </a:fillRef>
          <a:effectRef idx="1">
            <a:schemeClr val="accent1"/>
          </a:effectRef>
          <a:fontRef idx="minor">
            <a:schemeClr val="tx1"/>
          </a:fontRef>
        </p:style>
      </p:cxnSp>
      <p:sp>
        <p:nvSpPr>
          <p:cNvPr id="33" name="TextBox 32"/>
          <p:cNvSpPr txBox="1"/>
          <p:nvPr/>
        </p:nvSpPr>
        <p:spPr>
          <a:xfrm>
            <a:off x="805487" y="5780852"/>
            <a:ext cx="2193424" cy="400110"/>
          </a:xfrm>
          <a:prstGeom prst="rect">
            <a:avLst/>
          </a:prstGeom>
          <a:solidFill>
            <a:srgbClr val="748CBC"/>
          </a:solidFill>
          <a:effectLst/>
        </p:spPr>
        <p:txBody>
          <a:bodyPr wrap="square" rtlCol="0">
            <a:spAutoFit/>
          </a:bodyPr>
          <a:lstStyle/>
          <a:p>
            <a:r>
              <a:rPr lang="en-US" sz="2000" dirty="0">
                <a:solidFill>
                  <a:schemeClr val="bg1"/>
                </a:solidFill>
                <a:latin typeface="Times New Roman" panose="02020603050405020304" pitchFamily="18" charset="0"/>
                <a:cs typeface="Times New Roman" panose="02020603050405020304" pitchFamily="18" charset="0"/>
              </a:rPr>
              <a:t>Stance phase</a:t>
            </a:r>
          </a:p>
        </p:txBody>
      </p:sp>
      <p:sp>
        <p:nvSpPr>
          <p:cNvPr id="34" name="TextBox 33"/>
          <p:cNvSpPr txBox="1"/>
          <p:nvPr/>
        </p:nvSpPr>
        <p:spPr>
          <a:xfrm>
            <a:off x="5961700" y="5721290"/>
            <a:ext cx="1487908" cy="400110"/>
          </a:xfrm>
          <a:prstGeom prst="rect">
            <a:avLst/>
          </a:prstGeom>
          <a:solidFill>
            <a:schemeClr val="accent3"/>
          </a:solidFill>
          <a:effectLst/>
        </p:spPr>
        <p:txBody>
          <a:bodyPr wrap="none" rtlCol="0">
            <a:spAutoFit/>
          </a:bodyPr>
          <a:lstStyle/>
          <a:p>
            <a:r>
              <a:rPr lang="en-US" sz="2000" dirty="0">
                <a:solidFill>
                  <a:srgbClr val="FFFFFF"/>
                </a:solidFill>
                <a:latin typeface="Times New Roman" panose="02020603050405020304" pitchFamily="18" charset="0"/>
                <a:cs typeface="Times New Roman" panose="02020603050405020304" pitchFamily="18" charset="0"/>
              </a:rPr>
              <a:t>Swing phase</a:t>
            </a:r>
          </a:p>
        </p:txBody>
      </p:sp>
      <p:sp>
        <p:nvSpPr>
          <p:cNvPr id="5" name="Oval 4"/>
          <p:cNvSpPr/>
          <p:nvPr/>
        </p:nvSpPr>
        <p:spPr>
          <a:xfrm>
            <a:off x="2159000" y="4064000"/>
            <a:ext cx="3327400" cy="2057400"/>
          </a:xfrm>
          <a:prstGeom prst="ellipse">
            <a:avLst/>
          </a:prstGeom>
          <a:noFill/>
          <a:ln w="28575" cmpd="sng">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9" name="TextBox 8"/>
          <p:cNvSpPr txBox="1"/>
          <p:nvPr/>
        </p:nvSpPr>
        <p:spPr>
          <a:xfrm>
            <a:off x="2159000" y="6273800"/>
            <a:ext cx="6426201" cy="646331"/>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The difference between walking and running is whether there is a </a:t>
            </a:r>
            <a:r>
              <a:rPr lang="en-US" b="1" dirty="0">
                <a:latin typeface="Times New Roman" panose="02020603050405020304" pitchFamily="18" charset="0"/>
                <a:cs typeface="Times New Roman" panose="02020603050405020304" pitchFamily="18" charset="0"/>
              </a:rPr>
              <a:t>flight</a:t>
            </a:r>
            <a:r>
              <a:rPr lang="en-US" dirty="0">
                <a:latin typeface="Times New Roman" panose="02020603050405020304" pitchFamily="18" charset="0"/>
                <a:cs typeface="Times New Roman" panose="02020603050405020304" pitchFamily="18" charset="0"/>
              </a:rPr>
              <a:t> between stance and swing.</a:t>
            </a:r>
          </a:p>
        </p:txBody>
      </p:sp>
      <p:cxnSp>
        <p:nvCxnSpPr>
          <p:cNvPr id="11" name="Straight Arrow Connector 10"/>
          <p:cNvCxnSpPr>
            <a:stCxn id="33" idx="0"/>
          </p:cNvCxnSpPr>
          <p:nvPr/>
        </p:nvCxnSpPr>
        <p:spPr>
          <a:xfrm flipH="1" flipV="1">
            <a:off x="1511301" y="5339526"/>
            <a:ext cx="390898" cy="44132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5" name="Straight Arrow Connector 34"/>
          <p:cNvCxnSpPr>
            <a:stCxn id="34" idx="0"/>
          </p:cNvCxnSpPr>
          <p:nvPr/>
        </p:nvCxnSpPr>
        <p:spPr>
          <a:xfrm flipV="1">
            <a:off x="6705654" y="5170984"/>
            <a:ext cx="341620" cy="55030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p:nvPr/>
        </p:nvCxnSpPr>
        <p:spPr>
          <a:xfrm flipH="1" flipV="1">
            <a:off x="4305300" y="5780852"/>
            <a:ext cx="193066" cy="62077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034639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Swing phase of running</a:t>
            </a:r>
          </a:p>
        </p:txBody>
      </p:sp>
      <p:sp>
        <p:nvSpPr>
          <p:cNvPr id="3" name="Content Placeholder 2"/>
          <p:cNvSpPr>
            <a:spLocks noGrp="1"/>
          </p:cNvSpPr>
          <p:nvPr>
            <p:ph idx="1"/>
          </p:nvPr>
        </p:nvSpPr>
        <p:spPr>
          <a:xfrm>
            <a:off x="1007320" y="2243674"/>
            <a:ext cx="4271375" cy="4335110"/>
          </a:xfrm>
        </p:spPr>
        <p:txBody>
          <a:bodyPr>
            <a:normAutofit/>
          </a:bodyPr>
          <a:lstStyle/>
          <a:p>
            <a:r>
              <a:rPr lang="en-US" dirty="0">
                <a:latin typeface="Times New Roman" panose="02020603050405020304" pitchFamily="18" charset="0"/>
                <a:cs typeface="Times New Roman" panose="02020603050405020304" pitchFamily="18" charset="0"/>
              </a:rPr>
              <a:t>Pendulum dynamics.</a:t>
            </a: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Passive, not much energy needed, no explicit control.</a:t>
            </a:r>
          </a:p>
          <a:p>
            <a:r>
              <a:rPr lang="en-US" dirty="0">
                <a:latin typeface="Times New Roman" panose="02020603050405020304" pitchFamily="18" charset="0"/>
                <a:cs typeface="Times New Roman" panose="02020603050405020304" pitchFamily="18" charset="0"/>
              </a:rPr>
              <a:t>Frequency of swing is increased by bending the legs (reducing </a:t>
            </a:r>
            <a:r>
              <a:rPr lang="en-US" i="1" dirty="0">
                <a:latin typeface="Times New Roman" panose="02020603050405020304" pitchFamily="18" charset="0"/>
                <a:cs typeface="Times New Roman" panose="02020603050405020304" pitchFamily="18" charset="0"/>
              </a:rPr>
              <a:t>L</a:t>
            </a:r>
            <a:r>
              <a:rPr lang="en-US" dirty="0">
                <a:latin typeface="Times New Roman" panose="02020603050405020304" pitchFamily="18" charset="0"/>
                <a:cs typeface="Times New Roman" panose="02020603050405020304" pitchFamily="18" charset="0"/>
              </a:rPr>
              <a:t>).</a:t>
            </a:r>
          </a:p>
        </p:txBody>
      </p:sp>
      <p:pic>
        <p:nvPicPr>
          <p:cNvPr id="4" name="Picture 3"/>
          <p:cNvPicPr>
            <a:picLocks noChangeAspect="1"/>
          </p:cNvPicPr>
          <p:nvPr/>
        </p:nvPicPr>
        <p:blipFill rotWithShape="1">
          <a:blip r:embed="rId3"/>
          <a:srcRect l="50049"/>
          <a:stretch/>
        </p:blipFill>
        <p:spPr>
          <a:xfrm>
            <a:off x="5555245" y="2508353"/>
            <a:ext cx="2930831" cy="2743200"/>
          </a:xfrm>
          <a:prstGeom prst="rect">
            <a:avLst/>
          </a:prstGeom>
        </p:spPr>
      </p:pic>
      <p:graphicFrame>
        <p:nvGraphicFramePr>
          <p:cNvPr id="6" name="Object 5"/>
          <p:cNvGraphicFramePr>
            <a:graphicFrameLocks noChangeAspect="1"/>
          </p:cNvGraphicFramePr>
          <p:nvPr>
            <p:extLst>
              <p:ext uri="{D42A27DB-BD31-4B8C-83A1-F6EECF244321}">
                <p14:modId xmlns:p14="http://schemas.microsoft.com/office/powerpoint/2010/main" val="2417825001"/>
              </p:ext>
            </p:extLst>
          </p:nvPr>
        </p:nvGraphicFramePr>
        <p:xfrm>
          <a:off x="1716930" y="2841461"/>
          <a:ext cx="2224157" cy="792769"/>
        </p:xfrm>
        <a:graphic>
          <a:graphicData uri="http://schemas.openxmlformats.org/presentationml/2006/ole">
            <mc:AlternateContent xmlns:mc="http://schemas.openxmlformats.org/markup-compatibility/2006">
              <mc:Choice xmlns:v="urn:schemas-microsoft-com:vml" Requires="v">
                <p:oleObj spid="_x0000_s2081" name="Equation" r:id="rId4" imgW="1282700" imgH="457200" progId="Equation.3">
                  <p:embed/>
                </p:oleObj>
              </mc:Choice>
              <mc:Fallback>
                <p:oleObj name="Equation" r:id="rId4" imgW="1282700" imgH="457200" progId="Equation.3">
                  <p:embed/>
                  <p:pic>
                    <p:nvPicPr>
                      <p:cNvPr id="0" name=""/>
                      <p:cNvPicPr/>
                      <p:nvPr/>
                    </p:nvPicPr>
                    <p:blipFill>
                      <a:blip r:embed="rId5"/>
                      <a:stretch>
                        <a:fillRect/>
                      </a:stretch>
                    </p:blipFill>
                    <p:spPr>
                      <a:xfrm>
                        <a:off x="1716930" y="2841461"/>
                        <a:ext cx="2224157" cy="792769"/>
                      </a:xfrm>
                      <a:prstGeom prst="rect">
                        <a:avLst/>
                      </a:prstGeom>
                    </p:spPr>
                  </p:pic>
                </p:oleObj>
              </mc:Fallback>
            </mc:AlternateContent>
          </a:graphicData>
        </a:graphic>
      </p:graphicFrame>
    </p:spTree>
    <p:extLst>
      <p:ext uri="{BB962C8B-B14F-4D97-AF65-F5344CB8AC3E}">
        <p14:creationId xmlns:p14="http://schemas.microsoft.com/office/powerpoint/2010/main" val="35155146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Stance phase of running</a:t>
            </a:r>
          </a:p>
        </p:txBody>
      </p:sp>
      <p:sp>
        <p:nvSpPr>
          <p:cNvPr id="3" name="Content Placeholder 2"/>
          <p:cNvSpPr>
            <a:spLocks noGrp="1"/>
          </p:cNvSpPr>
          <p:nvPr>
            <p:ph idx="1"/>
          </p:nvPr>
        </p:nvSpPr>
        <p:spPr>
          <a:xfrm>
            <a:off x="165789" y="2252958"/>
            <a:ext cx="4929299" cy="3830227"/>
          </a:xfrm>
        </p:spPr>
        <p:txBody>
          <a:bodyPr>
            <a:normAutofit/>
          </a:bodyPr>
          <a:lstStyle/>
          <a:p>
            <a:r>
              <a:rPr lang="en-US" dirty="0">
                <a:latin typeface="Times New Roman" panose="02020603050405020304" pitchFamily="18" charset="0"/>
                <a:cs typeface="Times New Roman" panose="02020603050405020304" pitchFamily="18" charset="0"/>
              </a:rPr>
              <a:t>Not</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only involves postural control (not</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to</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fall),</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but</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also</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pumping</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in</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energy</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for</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“flight”.</a:t>
            </a:r>
          </a:p>
          <a:p>
            <a:pPr lvl="1"/>
            <a:r>
              <a:rPr lang="en-US" dirty="0">
                <a:latin typeface="Times New Roman" panose="02020603050405020304" pitchFamily="18" charset="0"/>
                <a:cs typeface="Times New Roman" panose="02020603050405020304" pitchFamily="18" charset="0"/>
              </a:rPr>
              <a:t>Flight</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the</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period</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of</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running</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when</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both</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legs</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are</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in</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the</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air.</a:t>
            </a:r>
          </a:p>
          <a:p>
            <a:r>
              <a:rPr lang="en-US" dirty="0">
                <a:latin typeface="Times New Roman" panose="02020603050405020304" pitchFamily="18" charset="0"/>
                <a:cs typeface="Times New Roman" panose="02020603050405020304" pitchFamily="18" charset="0"/>
              </a:rPr>
              <a:t>Dynamics</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in</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this</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phase</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is</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like</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that</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of</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a</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bouncing</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ball.</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It</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comprises</a:t>
            </a:r>
            <a:r>
              <a:rPr lang="zh-CN" altLang="en-US" dirty="0">
                <a:latin typeface="Times New Roman" panose="02020603050405020304" pitchFamily="18" charset="0"/>
                <a:cs typeface="Times New Roman" panose="02020603050405020304" pitchFamily="18" charset="0"/>
              </a:rPr>
              <a:t> </a:t>
            </a:r>
            <a:r>
              <a:rPr lang="en-US" altLang="zh-CN" u="sng" dirty="0">
                <a:latin typeface="Times New Roman" panose="02020603050405020304" pitchFamily="18" charset="0"/>
                <a:cs typeface="Times New Roman" panose="02020603050405020304" pitchFamily="18" charset="0"/>
              </a:rPr>
              <a:t>elastic</a:t>
            </a:r>
            <a:r>
              <a:rPr lang="zh-CN" altLang="en-US" u="sng" dirty="0">
                <a:latin typeface="Times New Roman" panose="02020603050405020304" pitchFamily="18" charset="0"/>
                <a:cs typeface="Times New Roman" panose="02020603050405020304" pitchFamily="18" charset="0"/>
              </a:rPr>
              <a:t> </a:t>
            </a:r>
            <a:r>
              <a:rPr lang="en-US" altLang="zh-CN" u="sng" dirty="0">
                <a:latin typeface="Times New Roman" panose="02020603050405020304" pitchFamily="18" charset="0"/>
                <a:cs typeface="Times New Roman" panose="02020603050405020304" pitchFamily="18" charset="0"/>
              </a:rPr>
              <a:t>compression</a:t>
            </a:r>
            <a:r>
              <a:rPr lang="zh-CN" altLang="en-US" u="sng" dirty="0">
                <a:latin typeface="Times New Roman" panose="02020603050405020304" pitchFamily="18" charset="0"/>
                <a:cs typeface="Times New Roman" panose="02020603050405020304" pitchFamily="18" charset="0"/>
              </a:rPr>
              <a:t> </a:t>
            </a:r>
            <a:r>
              <a:rPr lang="en-US" altLang="zh-CN" u="sng" dirty="0">
                <a:latin typeface="Times New Roman" panose="02020603050405020304" pitchFamily="18" charset="0"/>
                <a:cs typeface="Times New Roman" panose="02020603050405020304" pitchFamily="18" charset="0"/>
              </a:rPr>
              <a:t>(=</a:t>
            </a:r>
            <a:r>
              <a:rPr lang="zh-CN" altLang="en-US" u="sng" dirty="0">
                <a:latin typeface="Times New Roman" panose="02020603050405020304" pitchFamily="18" charset="0"/>
                <a:cs typeface="Times New Roman" panose="02020603050405020304" pitchFamily="18" charset="0"/>
              </a:rPr>
              <a:t> </a:t>
            </a:r>
            <a:r>
              <a:rPr lang="en-US" altLang="zh-CN" u="sng" dirty="0">
                <a:latin typeface="Times New Roman" panose="02020603050405020304" pitchFamily="18" charset="0"/>
                <a:cs typeface="Times New Roman" panose="02020603050405020304" pitchFamily="18" charset="0"/>
              </a:rPr>
              <a:t>mass</a:t>
            </a:r>
            <a:r>
              <a:rPr lang="zh-CN" altLang="en-US" u="sng" dirty="0">
                <a:latin typeface="Times New Roman" panose="02020603050405020304" pitchFamily="18" charset="0"/>
                <a:cs typeface="Times New Roman" panose="02020603050405020304" pitchFamily="18" charset="0"/>
              </a:rPr>
              <a:t> </a:t>
            </a:r>
            <a:r>
              <a:rPr lang="en-US" altLang="zh-CN" u="sng" dirty="0">
                <a:latin typeface="Times New Roman" panose="02020603050405020304" pitchFamily="18" charset="0"/>
                <a:cs typeface="Times New Roman" panose="02020603050405020304" pitchFamily="18" charset="0"/>
              </a:rPr>
              <a:t>spring)</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and</a:t>
            </a:r>
            <a:r>
              <a:rPr lang="zh-CN" altLang="en-US" dirty="0">
                <a:latin typeface="Times New Roman" panose="02020603050405020304" pitchFamily="18" charset="0"/>
                <a:cs typeface="Times New Roman" panose="02020603050405020304" pitchFamily="18" charset="0"/>
              </a:rPr>
              <a:t> </a:t>
            </a:r>
            <a:r>
              <a:rPr lang="en-US" altLang="zh-CN" u="sng" dirty="0">
                <a:latin typeface="Times New Roman" panose="02020603050405020304" pitchFamily="18" charset="0"/>
                <a:cs typeface="Times New Roman" panose="02020603050405020304" pitchFamily="18" charset="0"/>
              </a:rPr>
              <a:t>projectile</a:t>
            </a:r>
            <a:r>
              <a:rPr lang="zh-CN" altLang="en-US" u="sng" dirty="0">
                <a:latin typeface="Times New Roman" panose="02020603050405020304" pitchFamily="18" charset="0"/>
                <a:cs typeface="Times New Roman" panose="02020603050405020304" pitchFamily="18" charset="0"/>
              </a:rPr>
              <a:t> </a:t>
            </a:r>
            <a:r>
              <a:rPr lang="en-US" altLang="zh-CN" u="sng" dirty="0">
                <a:latin typeface="Times New Roman" panose="02020603050405020304" pitchFamily="18" charset="0"/>
                <a:cs typeface="Times New Roman" panose="02020603050405020304" pitchFamily="18" charset="0"/>
              </a:rPr>
              <a:t>motion</a:t>
            </a:r>
            <a:r>
              <a:rPr lang="en-US" altLang="zh-CN" dirty="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rotWithShape="1">
          <a:blip r:embed="rId2"/>
          <a:srcRect r="49188"/>
          <a:stretch/>
        </p:blipFill>
        <p:spPr>
          <a:xfrm>
            <a:off x="4968546" y="1915860"/>
            <a:ext cx="2981331" cy="2743200"/>
          </a:xfrm>
          <a:prstGeom prst="rect">
            <a:avLst/>
          </a:prstGeom>
        </p:spPr>
      </p:pic>
      <p:pic>
        <p:nvPicPr>
          <p:cNvPr id="6" name="Picture 5"/>
          <p:cNvPicPr>
            <a:picLocks noChangeAspect="1"/>
          </p:cNvPicPr>
          <p:nvPr/>
        </p:nvPicPr>
        <p:blipFill rotWithShape="1">
          <a:blip r:embed="rId3"/>
          <a:srcRect l="2047" t="57554" r="50766"/>
          <a:stretch/>
        </p:blipFill>
        <p:spPr>
          <a:xfrm>
            <a:off x="5548367" y="4168072"/>
            <a:ext cx="3595633" cy="2689928"/>
          </a:xfrm>
          <a:prstGeom prst="rect">
            <a:avLst/>
          </a:prstGeom>
        </p:spPr>
      </p:pic>
      <p:sp>
        <p:nvSpPr>
          <p:cNvPr id="9" name="Freeform 8"/>
          <p:cNvSpPr/>
          <p:nvPr/>
        </p:nvSpPr>
        <p:spPr>
          <a:xfrm>
            <a:off x="5963979" y="3733078"/>
            <a:ext cx="401056" cy="1438152"/>
          </a:xfrm>
          <a:custGeom>
            <a:avLst/>
            <a:gdLst>
              <a:gd name="connsiteX0" fmla="*/ 401056 w 401056"/>
              <a:gd name="connsiteY0" fmla="*/ 0 h 1438152"/>
              <a:gd name="connsiteX1" fmla="*/ 3241 w 401056"/>
              <a:gd name="connsiteY1" fmla="*/ 703776 h 1438152"/>
              <a:gd name="connsiteX2" fmla="*/ 202149 w 401056"/>
              <a:gd name="connsiteY2" fmla="*/ 1438152 h 1438152"/>
            </a:gdLst>
            <a:ahLst/>
            <a:cxnLst>
              <a:cxn ang="0">
                <a:pos x="connsiteX0" y="connsiteY0"/>
              </a:cxn>
              <a:cxn ang="0">
                <a:pos x="connsiteX1" y="connsiteY1"/>
              </a:cxn>
              <a:cxn ang="0">
                <a:pos x="connsiteX2" y="connsiteY2"/>
              </a:cxn>
            </a:cxnLst>
            <a:rect l="l" t="t" r="r" b="b"/>
            <a:pathLst>
              <a:path w="401056" h="1438152">
                <a:moveTo>
                  <a:pt x="401056" y="0"/>
                </a:moveTo>
                <a:cubicBezTo>
                  <a:pt x="218724" y="232042"/>
                  <a:pt x="36392" y="464084"/>
                  <a:pt x="3241" y="703776"/>
                </a:cubicBezTo>
                <a:cubicBezTo>
                  <a:pt x="-29910" y="943468"/>
                  <a:pt x="202149" y="1438152"/>
                  <a:pt x="202149" y="1438152"/>
                </a:cubicBezTo>
              </a:path>
            </a:pathLst>
          </a:custGeom>
          <a:ln>
            <a:solidFill>
              <a:schemeClr val="accent6"/>
            </a:solidFill>
            <a:headEnd type="none"/>
            <a:tailEnd type="arrow"/>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 name="Freeform 9"/>
          <p:cNvSpPr/>
          <p:nvPr/>
        </p:nvSpPr>
        <p:spPr>
          <a:xfrm>
            <a:off x="7252468" y="3687179"/>
            <a:ext cx="357546" cy="1178061"/>
          </a:xfrm>
          <a:custGeom>
            <a:avLst/>
            <a:gdLst>
              <a:gd name="connsiteX0" fmla="*/ 183606 w 357546"/>
              <a:gd name="connsiteY0" fmla="*/ 0 h 1392254"/>
              <a:gd name="connsiteX1" fmla="*/ 351913 w 357546"/>
              <a:gd name="connsiteY1" fmla="*/ 550782 h 1392254"/>
              <a:gd name="connsiteX2" fmla="*/ 0 w 357546"/>
              <a:gd name="connsiteY2" fmla="*/ 1392254 h 1392254"/>
            </a:gdLst>
            <a:ahLst/>
            <a:cxnLst>
              <a:cxn ang="0">
                <a:pos x="connsiteX0" y="connsiteY0"/>
              </a:cxn>
              <a:cxn ang="0">
                <a:pos x="connsiteX1" y="connsiteY1"/>
              </a:cxn>
              <a:cxn ang="0">
                <a:pos x="connsiteX2" y="connsiteY2"/>
              </a:cxn>
            </a:cxnLst>
            <a:rect l="l" t="t" r="r" b="b"/>
            <a:pathLst>
              <a:path w="357546" h="1392254">
                <a:moveTo>
                  <a:pt x="183606" y="0"/>
                </a:moveTo>
                <a:cubicBezTo>
                  <a:pt x="283060" y="159370"/>
                  <a:pt x="382514" y="318740"/>
                  <a:pt x="351913" y="550782"/>
                </a:cubicBezTo>
                <a:cubicBezTo>
                  <a:pt x="321312" y="782824"/>
                  <a:pt x="0" y="1392254"/>
                  <a:pt x="0" y="1392254"/>
                </a:cubicBezTo>
              </a:path>
            </a:pathLst>
          </a:custGeom>
          <a:ln>
            <a:solidFill>
              <a:srgbClr val="79463D"/>
            </a:solidFill>
            <a:headEnd type="none"/>
            <a:tailEnd type="arrow"/>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645758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143795" y="1450025"/>
            <a:ext cx="2269205" cy="3996596"/>
          </a:xfrm>
          <a:prstGeom prst="rect">
            <a:avLst/>
          </a:prstGeom>
          <a:solidFill>
            <a:srgbClr val="3366FF"/>
          </a:solidFill>
          <a:effectLst/>
          <a:scene3d>
            <a:camera prst="obliqueTopRight"/>
            <a:lightRig rig="threePt" dir="tl"/>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rotWithShape="1">
          <a:blip r:embed="rId3"/>
          <a:srcRect l="50265" t="9058" b="19385"/>
          <a:stretch/>
        </p:blipFill>
        <p:spPr>
          <a:xfrm>
            <a:off x="483527" y="1450025"/>
            <a:ext cx="1364332" cy="1208662"/>
          </a:xfrm>
          <a:prstGeom prst="rect">
            <a:avLst/>
          </a:prstGeom>
        </p:spPr>
      </p:pic>
      <p:sp>
        <p:nvSpPr>
          <p:cNvPr id="3" name="Content Placeholder 2"/>
          <p:cNvSpPr>
            <a:spLocks noGrp="1"/>
          </p:cNvSpPr>
          <p:nvPr>
            <p:ph idx="1"/>
          </p:nvPr>
        </p:nvSpPr>
        <p:spPr>
          <a:xfrm>
            <a:off x="143795" y="226859"/>
            <a:ext cx="8913813" cy="3830227"/>
          </a:xfrm>
        </p:spPr>
        <p:txBody>
          <a:bodyPr/>
          <a:lstStyle/>
          <a:p>
            <a:r>
              <a:rPr lang="en-US" altLang="zh-CN" dirty="0"/>
              <a:t>Bouncing</a:t>
            </a:r>
            <a:r>
              <a:rPr lang="zh-CN" altLang="en-US" dirty="0"/>
              <a:t> </a:t>
            </a:r>
            <a:r>
              <a:rPr lang="en-US" altLang="zh-CN" dirty="0"/>
              <a:t>ball</a:t>
            </a:r>
            <a:r>
              <a:rPr lang="zh-CN" altLang="en-US" dirty="0"/>
              <a:t> </a:t>
            </a:r>
            <a:r>
              <a:rPr lang="en-US" altLang="zh-CN" dirty="0"/>
              <a:t>dynamics:</a:t>
            </a:r>
            <a:r>
              <a:rPr lang="zh-CN" altLang="en-US" dirty="0"/>
              <a:t> </a:t>
            </a:r>
            <a:r>
              <a:rPr lang="en-US" altLang="zh-CN" u="sng" dirty="0"/>
              <a:t>Elastic</a:t>
            </a:r>
            <a:r>
              <a:rPr lang="zh-CN" altLang="en-US" u="sng" dirty="0"/>
              <a:t> </a:t>
            </a:r>
            <a:r>
              <a:rPr lang="en-US" altLang="zh-CN" u="sng" dirty="0"/>
              <a:t>compression</a:t>
            </a:r>
            <a:r>
              <a:rPr lang="zh-CN" altLang="en-US" dirty="0"/>
              <a:t> </a:t>
            </a:r>
            <a:r>
              <a:rPr lang="en-US" altLang="zh-CN" dirty="0"/>
              <a:t>and</a:t>
            </a:r>
            <a:r>
              <a:rPr lang="zh-CN" altLang="en-US" dirty="0"/>
              <a:t> </a:t>
            </a:r>
            <a:r>
              <a:rPr lang="en-US" altLang="zh-CN" u="sng" dirty="0"/>
              <a:t>projectile</a:t>
            </a:r>
            <a:r>
              <a:rPr lang="zh-CN" altLang="en-US" u="sng" dirty="0"/>
              <a:t> </a:t>
            </a:r>
            <a:r>
              <a:rPr lang="en-US" altLang="zh-CN" u="sng" dirty="0"/>
              <a:t>motion</a:t>
            </a:r>
            <a:r>
              <a:rPr lang="en-US" altLang="zh-CN" dirty="0"/>
              <a:t>.</a:t>
            </a:r>
            <a:endParaRPr lang="en-US" dirty="0"/>
          </a:p>
        </p:txBody>
      </p:sp>
      <p:grpSp>
        <p:nvGrpSpPr>
          <p:cNvPr id="7" name="Group 6"/>
          <p:cNvGrpSpPr/>
          <p:nvPr/>
        </p:nvGrpSpPr>
        <p:grpSpPr>
          <a:xfrm>
            <a:off x="2554526" y="1073394"/>
            <a:ext cx="3480155" cy="4187112"/>
            <a:chOff x="4968546" y="1915860"/>
            <a:chExt cx="4175454" cy="4942140"/>
          </a:xfrm>
        </p:grpSpPr>
        <p:pic>
          <p:nvPicPr>
            <p:cNvPr id="4" name="Picture 3"/>
            <p:cNvPicPr>
              <a:picLocks noChangeAspect="1"/>
            </p:cNvPicPr>
            <p:nvPr/>
          </p:nvPicPr>
          <p:blipFill rotWithShape="1">
            <a:blip r:embed="rId4"/>
            <a:srcRect r="49188"/>
            <a:stretch/>
          </p:blipFill>
          <p:spPr>
            <a:xfrm>
              <a:off x="4968546" y="1915860"/>
              <a:ext cx="2981331" cy="2743200"/>
            </a:xfrm>
            <a:prstGeom prst="rect">
              <a:avLst/>
            </a:prstGeom>
          </p:spPr>
        </p:pic>
        <p:pic>
          <p:nvPicPr>
            <p:cNvPr id="6" name="Picture 5"/>
            <p:cNvPicPr>
              <a:picLocks noChangeAspect="1"/>
            </p:cNvPicPr>
            <p:nvPr/>
          </p:nvPicPr>
          <p:blipFill rotWithShape="1">
            <a:blip r:embed="rId5"/>
            <a:srcRect l="2047" t="57554" r="50766"/>
            <a:stretch/>
          </p:blipFill>
          <p:spPr>
            <a:xfrm>
              <a:off x="5548367" y="4168072"/>
              <a:ext cx="3595633" cy="2689928"/>
            </a:xfrm>
            <a:prstGeom prst="rect">
              <a:avLst/>
            </a:prstGeom>
          </p:spPr>
        </p:pic>
        <p:sp>
          <p:nvSpPr>
            <p:cNvPr id="9" name="Freeform 8"/>
            <p:cNvSpPr/>
            <p:nvPr/>
          </p:nvSpPr>
          <p:spPr>
            <a:xfrm>
              <a:off x="5963979" y="3733078"/>
              <a:ext cx="401056" cy="1438152"/>
            </a:xfrm>
            <a:custGeom>
              <a:avLst/>
              <a:gdLst>
                <a:gd name="connsiteX0" fmla="*/ 401056 w 401056"/>
                <a:gd name="connsiteY0" fmla="*/ 0 h 1438152"/>
                <a:gd name="connsiteX1" fmla="*/ 3241 w 401056"/>
                <a:gd name="connsiteY1" fmla="*/ 703776 h 1438152"/>
                <a:gd name="connsiteX2" fmla="*/ 202149 w 401056"/>
                <a:gd name="connsiteY2" fmla="*/ 1438152 h 1438152"/>
              </a:gdLst>
              <a:ahLst/>
              <a:cxnLst>
                <a:cxn ang="0">
                  <a:pos x="connsiteX0" y="connsiteY0"/>
                </a:cxn>
                <a:cxn ang="0">
                  <a:pos x="connsiteX1" y="connsiteY1"/>
                </a:cxn>
                <a:cxn ang="0">
                  <a:pos x="connsiteX2" y="connsiteY2"/>
                </a:cxn>
              </a:cxnLst>
              <a:rect l="l" t="t" r="r" b="b"/>
              <a:pathLst>
                <a:path w="401056" h="1438152">
                  <a:moveTo>
                    <a:pt x="401056" y="0"/>
                  </a:moveTo>
                  <a:cubicBezTo>
                    <a:pt x="218724" y="232042"/>
                    <a:pt x="36392" y="464084"/>
                    <a:pt x="3241" y="703776"/>
                  </a:cubicBezTo>
                  <a:cubicBezTo>
                    <a:pt x="-29910" y="943468"/>
                    <a:pt x="202149" y="1438152"/>
                    <a:pt x="202149" y="1438152"/>
                  </a:cubicBezTo>
                </a:path>
              </a:pathLst>
            </a:custGeom>
            <a:ln>
              <a:solidFill>
                <a:schemeClr val="accent6"/>
              </a:solidFill>
              <a:headEnd type="none"/>
              <a:tailEnd type="arrow"/>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 name="Freeform 9"/>
            <p:cNvSpPr/>
            <p:nvPr/>
          </p:nvSpPr>
          <p:spPr>
            <a:xfrm>
              <a:off x="7252468" y="3687179"/>
              <a:ext cx="357546" cy="1178061"/>
            </a:xfrm>
            <a:custGeom>
              <a:avLst/>
              <a:gdLst>
                <a:gd name="connsiteX0" fmla="*/ 183606 w 357546"/>
                <a:gd name="connsiteY0" fmla="*/ 0 h 1392254"/>
                <a:gd name="connsiteX1" fmla="*/ 351913 w 357546"/>
                <a:gd name="connsiteY1" fmla="*/ 550782 h 1392254"/>
                <a:gd name="connsiteX2" fmla="*/ 0 w 357546"/>
                <a:gd name="connsiteY2" fmla="*/ 1392254 h 1392254"/>
              </a:gdLst>
              <a:ahLst/>
              <a:cxnLst>
                <a:cxn ang="0">
                  <a:pos x="connsiteX0" y="connsiteY0"/>
                </a:cxn>
                <a:cxn ang="0">
                  <a:pos x="connsiteX1" y="connsiteY1"/>
                </a:cxn>
                <a:cxn ang="0">
                  <a:pos x="connsiteX2" y="connsiteY2"/>
                </a:cxn>
              </a:cxnLst>
              <a:rect l="l" t="t" r="r" b="b"/>
              <a:pathLst>
                <a:path w="357546" h="1392254">
                  <a:moveTo>
                    <a:pt x="183606" y="0"/>
                  </a:moveTo>
                  <a:cubicBezTo>
                    <a:pt x="283060" y="159370"/>
                    <a:pt x="382514" y="318740"/>
                    <a:pt x="351913" y="550782"/>
                  </a:cubicBezTo>
                  <a:cubicBezTo>
                    <a:pt x="321312" y="782824"/>
                    <a:pt x="0" y="1392254"/>
                    <a:pt x="0" y="1392254"/>
                  </a:cubicBezTo>
                </a:path>
              </a:pathLst>
            </a:custGeom>
            <a:ln>
              <a:solidFill>
                <a:srgbClr val="79463D"/>
              </a:solidFill>
              <a:headEnd type="none"/>
              <a:tailEnd type="arrow"/>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17" name="Rectangle 16"/>
          <p:cNvSpPr/>
          <p:nvPr/>
        </p:nvSpPr>
        <p:spPr>
          <a:xfrm>
            <a:off x="5921319" y="749674"/>
            <a:ext cx="3222530" cy="6108325"/>
          </a:xfrm>
          <a:prstGeom prst="rect">
            <a:avLst/>
          </a:prstGeom>
          <a:solidFill>
            <a:srgbClr val="DBC550"/>
          </a:solidFill>
          <a:ln>
            <a:noFill/>
          </a:ln>
          <a:effectLst/>
          <a:scene3d>
            <a:camera prst="obliqueTopRight"/>
            <a:lightRig rig="threePt" dir="tl"/>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aphicFrame>
        <p:nvGraphicFramePr>
          <p:cNvPr id="11" name="Object 10"/>
          <p:cNvGraphicFramePr>
            <a:graphicFrameLocks noChangeAspect="1"/>
          </p:cNvGraphicFramePr>
          <p:nvPr>
            <p:extLst>
              <p:ext uri="{D42A27DB-BD31-4B8C-83A1-F6EECF244321}">
                <p14:modId xmlns:p14="http://schemas.microsoft.com/office/powerpoint/2010/main" val="222535492"/>
              </p:ext>
            </p:extLst>
          </p:nvPr>
        </p:nvGraphicFramePr>
        <p:xfrm>
          <a:off x="266700" y="3017838"/>
          <a:ext cx="1701800" cy="2046287"/>
        </p:xfrm>
        <a:graphic>
          <a:graphicData uri="http://schemas.openxmlformats.org/presentationml/2006/ole">
            <mc:AlternateContent xmlns:mc="http://schemas.openxmlformats.org/markup-compatibility/2006">
              <mc:Choice xmlns:v="urn:schemas-microsoft-com:vml" Requires="v">
                <p:oleObj spid="_x0000_s3134" name="Equation" r:id="rId6" imgW="1066800" imgH="1282700" progId="Equation.3">
                  <p:embed/>
                </p:oleObj>
              </mc:Choice>
              <mc:Fallback>
                <p:oleObj name="Equation" r:id="rId6" imgW="1066800" imgH="1282700" progId="Equation.3">
                  <p:embed/>
                  <p:pic>
                    <p:nvPicPr>
                      <p:cNvPr id="0" name=""/>
                      <p:cNvPicPr/>
                      <p:nvPr/>
                    </p:nvPicPr>
                    <p:blipFill>
                      <a:blip r:embed="rId7"/>
                      <a:stretch>
                        <a:fillRect/>
                      </a:stretch>
                    </p:blipFill>
                    <p:spPr>
                      <a:xfrm>
                        <a:off x="266700" y="3017838"/>
                        <a:ext cx="1701800" cy="2046287"/>
                      </a:xfrm>
                      <a:prstGeom prst="rect">
                        <a:avLst/>
                      </a:prstGeom>
                    </p:spPr>
                  </p:pic>
                </p:oleObj>
              </mc:Fallback>
            </mc:AlternateContent>
          </a:graphicData>
        </a:graphic>
      </p:graphicFrame>
      <p:sp>
        <p:nvSpPr>
          <p:cNvPr id="13" name="Freeform 12"/>
          <p:cNvSpPr/>
          <p:nvPr/>
        </p:nvSpPr>
        <p:spPr>
          <a:xfrm>
            <a:off x="2413000" y="4240047"/>
            <a:ext cx="856832" cy="293902"/>
          </a:xfrm>
          <a:custGeom>
            <a:avLst/>
            <a:gdLst>
              <a:gd name="connsiteX0" fmla="*/ 0 w 856832"/>
              <a:gd name="connsiteY0" fmla="*/ 0 h 293902"/>
              <a:gd name="connsiteX1" fmla="*/ 367214 w 856832"/>
              <a:gd name="connsiteY1" fmla="*/ 260091 h 293902"/>
              <a:gd name="connsiteX2" fmla="*/ 856832 w 856832"/>
              <a:gd name="connsiteY2" fmla="*/ 290690 h 293902"/>
            </a:gdLst>
            <a:ahLst/>
            <a:cxnLst>
              <a:cxn ang="0">
                <a:pos x="connsiteX0" y="connsiteY0"/>
              </a:cxn>
              <a:cxn ang="0">
                <a:pos x="connsiteX1" y="connsiteY1"/>
              </a:cxn>
              <a:cxn ang="0">
                <a:pos x="connsiteX2" y="connsiteY2"/>
              </a:cxn>
            </a:cxnLst>
            <a:rect l="l" t="t" r="r" b="b"/>
            <a:pathLst>
              <a:path w="856832" h="293902">
                <a:moveTo>
                  <a:pt x="0" y="0"/>
                </a:moveTo>
                <a:cubicBezTo>
                  <a:pt x="112204" y="105821"/>
                  <a:pt x="224409" y="211643"/>
                  <a:pt x="367214" y="260091"/>
                </a:cubicBezTo>
                <a:cubicBezTo>
                  <a:pt x="510019" y="308539"/>
                  <a:pt x="856832" y="290690"/>
                  <a:pt x="856832" y="290690"/>
                </a:cubicBezTo>
              </a:path>
            </a:pathLst>
          </a:custGeom>
          <a:ln w="38100" cmpd="sng">
            <a:solidFill>
              <a:srgbClr val="3366FF"/>
            </a:solidFill>
            <a:headEnd type="none"/>
            <a:tailEnd type="arrow"/>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aphicFrame>
        <p:nvGraphicFramePr>
          <p:cNvPr id="14" name="Object 13"/>
          <p:cNvGraphicFramePr>
            <a:graphicFrameLocks noChangeAspect="1"/>
          </p:cNvGraphicFramePr>
          <p:nvPr>
            <p:extLst>
              <p:ext uri="{D42A27DB-BD31-4B8C-83A1-F6EECF244321}">
                <p14:modId xmlns:p14="http://schemas.microsoft.com/office/powerpoint/2010/main" val="4148626"/>
              </p:ext>
            </p:extLst>
          </p:nvPr>
        </p:nvGraphicFramePr>
        <p:xfrm>
          <a:off x="6272213" y="706733"/>
          <a:ext cx="2770187" cy="4041775"/>
        </p:xfrm>
        <a:graphic>
          <a:graphicData uri="http://schemas.openxmlformats.org/presentationml/2006/ole">
            <mc:AlternateContent xmlns:mc="http://schemas.openxmlformats.org/markup-compatibility/2006">
              <mc:Choice xmlns:v="urn:schemas-microsoft-com:vml" Requires="v">
                <p:oleObj spid="_x0000_s3135" name="Equation" r:id="rId8" imgW="1524000" imgH="2222500" progId="Equation.3">
                  <p:embed/>
                </p:oleObj>
              </mc:Choice>
              <mc:Fallback>
                <p:oleObj name="Equation" r:id="rId8" imgW="1524000" imgH="2222500" progId="Equation.3">
                  <p:embed/>
                  <p:pic>
                    <p:nvPicPr>
                      <p:cNvPr id="0" name=""/>
                      <p:cNvPicPr/>
                      <p:nvPr/>
                    </p:nvPicPr>
                    <p:blipFill>
                      <a:blip r:embed="rId9"/>
                      <a:stretch>
                        <a:fillRect/>
                      </a:stretch>
                    </p:blipFill>
                    <p:spPr>
                      <a:xfrm>
                        <a:off x="6272213" y="706733"/>
                        <a:ext cx="2770187" cy="4041775"/>
                      </a:xfrm>
                      <a:prstGeom prst="rect">
                        <a:avLst/>
                      </a:prstGeom>
                    </p:spPr>
                  </p:pic>
                </p:oleObj>
              </mc:Fallback>
            </mc:AlternateContent>
          </a:graphicData>
        </a:graphic>
      </p:graphicFrame>
      <p:pic>
        <p:nvPicPr>
          <p:cNvPr id="15" name="Picture 14"/>
          <p:cNvPicPr>
            <a:picLocks noChangeAspect="1"/>
          </p:cNvPicPr>
          <p:nvPr/>
        </p:nvPicPr>
        <p:blipFill>
          <a:blip r:embed="rId10"/>
          <a:stretch>
            <a:fillRect/>
          </a:stretch>
        </p:blipFill>
        <p:spPr>
          <a:xfrm>
            <a:off x="6034681" y="4708848"/>
            <a:ext cx="3109168" cy="2052051"/>
          </a:xfrm>
          <a:prstGeom prst="rect">
            <a:avLst/>
          </a:prstGeom>
        </p:spPr>
      </p:pic>
      <p:sp>
        <p:nvSpPr>
          <p:cNvPr id="18" name="Freeform 17"/>
          <p:cNvSpPr/>
          <p:nvPr/>
        </p:nvSpPr>
        <p:spPr>
          <a:xfrm>
            <a:off x="4284158" y="4008468"/>
            <a:ext cx="1728964" cy="497795"/>
          </a:xfrm>
          <a:custGeom>
            <a:avLst/>
            <a:gdLst>
              <a:gd name="connsiteX0" fmla="*/ 1728964 w 1728964"/>
              <a:gd name="connsiteY0" fmla="*/ 382488 h 497795"/>
              <a:gd name="connsiteX1" fmla="*/ 887433 w 1728964"/>
              <a:gd name="connsiteY1" fmla="*/ 474285 h 497795"/>
              <a:gd name="connsiteX2" fmla="*/ 0 w 1728964"/>
              <a:gd name="connsiteY2" fmla="*/ 0 h 497795"/>
            </a:gdLst>
            <a:ahLst/>
            <a:cxnLst>
              <a:cxn ang="0">
                <a:pos x="connsiteX0" y="connsiteY0"/>
              </a:cxn>
              <a:cxn ang="0">
                <a:pos x="connsiteX1" y="connsiteY1"/>
              </a:cxn>
              <a:cxn ang="0">
                <a:pos x="connsiteX2" y="connsiteY2"/>
              </a:cxn>
            </a:cxnLst>
            <a:rect l="l" t="t" r="r" b="b"/>
            <a:pathLst>
              <a:path w="1728964" h="497795">
                <a:moveTo>
                  <a:pt x="1728964" y="382488"/>
                </a:moveTo>
                <a:cubicBezTo>
                  <a:pt x="1452279" y="460260"/>
                  <a:pt x="1175594" y="538033"/>
                  <a:pt x="887433" y="474285"/>
                </a:cubicBezTo>
                <a:cubicBezTo>
                  <a:pt x="599272" y="410537"/>
                  <a:pt x="0" y="0"/>
                  <a:pt x="0" y="0"/>
                </a:cubicBezTo>
              </a:path>
            </a:pathLst>
          </a:custGeom>
          <a:ln w="38100" cmpd="sng">
            <a:solidFill>
              <a:srgbClr val="DBC550"/>
            </a:solidFill>
            <a:headEnd type="none"/>
            <a:tailEnd type="arrow"/>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067005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7" grpId="0" animBg="1"/>
      <p:bldP spid="13" grpId="0" animBg="1"/>
      <p:bldP spid="18"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Back to </a:t>
            </a:r>
            <a:r>
              <a:rPr lang="en-US" dirty="0" err="1"/>
              <a:t>Raibert’s</a:t>
            </a:r>
            <a:r>
              <a:rPr lang="en-US" dirty="0"/>
              <a:t> robot (1986)</a:t>
            </a:r>
          </a:p>
        </p:txBody>
      </p:sp>
      <p:sp>
        <p:nvSpPr>
          <p:cNvPr id="3" name="Content Placeholder 2"/>
          <p:cNvSpPr>
            <a:spLocks noGrp="1"/>
          </p:cNvSpPr>
          <p:nvPr>
            <p:ph idx="1"/>
          </p:nvPr>
        </p:nvSpPr>
        <p:spPr>
          <a:xfrm>
            <a:off x="431800" y="2258973"/>
            <a:ext cx="8293100" cy="4365710"/>
          </a:xfrm>
        </p:spPr>
        <p:txBody>
          <a:bodyPr>
            <a:normAutofit/>
          </a:bodyPr>
          <a:lstStyle/>
          <a:p>
            <a:r>
              <a:rPr lang="en-US" dirty="0">
                <a:latin typeface="Times New Roman" panose="02020603050405020304" pitchFamily="18" charset="0"/>
                <a:cs typeface="Times New Roman" panose="02020603050405020304" pitchFamily="18" charset="0"/>
              </a:rPr>
              <a:t>Human running</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dynamics:</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mass</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spring</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&amp;</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projectile</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motion</a:t>
            </a:r>
            <a:r>
              <a:rPr lang="zh-CN" altLang="en-US" dirty="0">
                <a:latin typeface="Times New Roman" panose="02020603050405020304" pitchFamily="18" charset="0"/>
                <a:cs typeface="Times New Roman" panose="02020603050405020304" pitchFamily="18" charset="0"/>
              </a:rPr>
              <a:t> </a:t>
            </a:r>
            <a:endParaRPr lang="en-US" altLang="zh-CN" dirty="0">
              <a:latin typeface="Times New Roman" panose="02020603050405020304" pitchFamily="18" charset="0"/>
              <a:cs typeface="Times New Roman" panose="02020603050405020304" pitchFamily="18" charset="0"/>
            </a:endParaRPr>
          </a:p>
          <a:p>
            <a:pPr lvl="1"/>
            <a:r>
              <a:rPr lang="en-US" altLang="zh-CN" dirty="0" err="1">
                <a:latin typeface="Times New Roman" panose="02020603050405020304" pitchFamily="18" charset="0"/>
                <a:cs typeface="Times New Roman" panose="02020603050405020304" pitchFamily="18" charset="0"/>
              </a:rPr>
              <a:t>Raibert’s</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hopping</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robot</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has</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only</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one</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leg,</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hence</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no</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swing</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phase</a:t>
            </a:r>
          </a:p>
          <a:p>
            <a:r>
              <a:rPr lang="en-US" altLang="zh-CN" dirty="0">
                <a:latin typeface="Times New Roman" panose="02020603050405020304" pitchFamily="18" charset="0"/>
                <a:cs typeface="Times New Roman" panose="02020603050405020304" pitchFamily="18" charset="0"/>
              </a:rPr>
              <a:t>Advantages:</a:t>
            </a:r>
            <a:r>
              <a:rPr lang="zh-CN" altLang="en-US" dirty="0">
                <a:latin typeface="Times New Roman" panose="02020603050405020304" pitchFamily="18" charset="0"/>
                <a:cs typeface="Times New Roman" panose="02020603050405020304" pitchFamily="18" charset="0"/>
              </a:rPr>
              <a:t> </a:t>
            </a:r>
            <a:endParaRPr lang="en-US" altLang="zh-CN" dirty="0">
              <a:latin typeface="Times New Roman" panose="02020603050405020304" pitchFamily="18" charset="0"/>
              <a:cs typeface="Times New Roman" panose="02020603050405020304" pitchFamily="18" charset="0"/>
            </a:endParaRPr>
          </a:p>
          <a:p>
            <a:pPr lvl="1"/>
            <a:r>
              <a:rPr lang="en-US" altLang="zh-CN" dirty="0">
                <a:latin typeface="Times New Roman" panose="02020603050405020304" pitchFamily="18" charset="0"/>
                <a:cs typeface="Times New Roman" panose="02020603050405020304" pitchFamily="18" charset="0"/>
              </a:rPr>
              <a:t>Reduction</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of</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explicit</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control</a:t>
            </a:r>
          </a:p>
          <a:p>
            <a:pPr lvl="1"/>
            <a:r>
              <a:rPr lang="en-US" altLang="zh-CN" dirty="0">
                <a:latin typeface="Times New Roman" panose="02020603050405020304" pitchFamily="18" charset="0"/>
                <a:cs typeface="Times New Roman" panose="02020603050405020304" pitchFamily="18" charset="0"/>
              </a:rPr>
              <a:t>Stability</a:t>
            </a:r>
          </a:p>
          <a:p>
            <a:pPr lvl="1"/>
            <a:r>
              <a:rPr lang="en-US" altLang="zh-CN" dirty="0">
                <a:latin typeface="Times New Roman" panose="02020603050405020304" pitchFamily="18" charset="0"/>
                <a:cs typeface="Times New Roman" panose="02020603050405020304" pitchFamily="18" charset="0"/>
              </a:rPr>
              <a:t>Efficient</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energy</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use</a:t>
            </a:r>
          </a:p>
          <a:p>
            <a:pPr lvl="1"/>
            <a:endParaRPr lang="en-US" altLang="zh-CN"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Movement control is </a:t>
            </a:r>
            <a:r>
              <a:rPr lang="en-US" b="1" i="1" dirty="0">
                <a:latin typeface="Times New Roman" panose="02020603050405020304" pitchFamily="18" charset="0"/>
                <a:cs typeface="Times New Roman" panose="02020603050405020304" pitchFamily="18" charset="0"/>
              </a:rPr>
              <a:t>parasitic</a:t>
            </a:r>
            <a:r>
              <a:rPr lang="en-US" b="1" dirty="0">
                <a:latin typeface="Times New Roman" panose="02020603050405020304" pitchFamily="18" charset="0"/>
                <a:cs typeface="Times New Roman" panose="02020603050405020304" pitchFamily="18" charset="0"/>
              </a:rPr>
              <a:t> on underlying dynamics</a:t>
            </a:r>
          </a:p>
          <a:p>
            <a:pPr lvl="1"/>
            <a:r>
              <a:rPr lang="en-US" dirty="0">
                <a:latin typeface="Times New Roman" panose="02020603050405020304" pitchFamily="18" charset="0"/>
                <a:cs typeface="Times New Roman" panose="02020603050405020304" pitchFamily="18" charset="0"/>
              </a:rPr>
              <a:t>No need to control for positioning, timing and other kinematics. The dynamics take care of itself.</a:t>
            </a:r>
          </a:p>
          <a:p>
            <a:pPr lvl="1"/>
            <a:endParaRPr lang="en-US"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3"/>
          <a:stretch>
            <a:fillRect/>
          </a:stretch>
        </p:blipFill>
        <p:spPr>
          <a:xfrm>
            <a:off x="6126237" y="3098400"/>
            <a:ext cx="2407540" cy="1926032"/>
          </a:xfrm>
          <a:prstGeom prst="rect">
            <a:avLst/>
          </a:prstGeom>
        </p:spPr>
      </p:pic>
    </p:spTree>
    <p:extLst>
      <p:ext uri="{BB962C8B-B14F-4D97-AF65-F5344CB8AC3E}">
        <p14:creationId xmlns:p14="http://schemas.microsoft.com/office/powerpoint/2010/main" val="37043089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organization of behavior</a:t>
            </a:r>
          </a:p>
        </p:txBody>
      </p:sp>
      <p:sp>
        <p:nvSpPr>
          <p:cNvPr id="6" name="TextBox 5"/>
          <p:cNvSpPr txBox="1"/>
          <p:nvPr/>
        </p:nvSpPr>
        <p:spPr>
          <a:xfrm>
            <a:off x="153489" y="2134392"/>
            <a:ext cx="8536588" cy="1477328"/>
          </a:xfrm>
          <a:prstGeom prst="rect">
            <a:avLst/>
          </a:prstGeom>
          <a:solidFill>
            <a:schemeClr val="accent3">
              <a:lumMod val="20000"/>
              <a:lumOff val="80000"/>
            </a:schemeClr>
          </a:solidFill>
        </p:spPr>
        <p:txBody>
          <a:bodyPr wrap="square" rtlCol="0">
            <a:spAutoFit/>
          </a:bodyPr>
          <a:lstStyle/>
          <a:p>
            <a:r>
              <a:rPr lang="en-US" dirty="0">
                <a:latin typeface="Times New Roman" panose="02020603050405020304" pitchFamily="18" charset="0"/>
                <a:cs typeface="Times New Roman" panose="02020603050405020304" pitchFamily="18" charset="0"/>
              </a:rPr>
              <a:t>“Locomotion and manipulation are controlled not by the brain but by information. Control lies in the animal-environment system… The rules that govern behavior are not like </a:t>
            </a:r>
            <a:r>
              <a:rPr lang="en-US" altLang="zh-CN" dirty="0">
                <a:latin typeface="Times New Roman" panose="02020603050405020304" pitchFamily="18" charset="0"/>
                <a:cs typeface="Times New Roman" panose="02020603050405020304" pitchFamily="18" charset="0"/>
              </a:rPr>
              <a:t>…d</a:t>
            </a:r>
            <a:r>
              <a:rPr lang="en-US" dirty="0">
                <a:latin typeface="Times New Roman" panose="02020603050405020304" pitchFamily="18" charset="0"/>
                <a:cs typeface="Times New Roman" panose="02020603050405020304" pitchFamily="18" charset="0"/>
              </a:rPr>
              <a:t>ecisions made by a commander; behavior is regular without being regulated. The question is how this can be.”  											</a:t>
            </a:r>
          </a:p>
          <a:p>
            <a:r>
              <a:rPr lang="en-US" dirty="0">
                <a:latin typeface="Times New Roman" panose="02020603050405020304" pitchFamily="18" charset="0"/>
                <a:cs typeface="Times New Roman" panose="02020603050405020304" pitchFamily="18" charset="0"/>
              </a:rPr>
              <a:t>											-- J. J. Gibson, 1979</a:t>
            </a:r>
          </a:p>
        </p:txBody>
      </p:sp>
      <p:sp>
        <p:nvSpPr>
          <p:cNvPr id="3" name="Rounded Rectangle 2"/>
          <p:cNvSpPr/>
          <p:nvPr/>
        </p:nvSpPr>
        <p:spPr>
          <a:xfrm>
            <a:off x="654451" y="3824607"/>
            <a:ext cx="7659232" cy="2865422"/>
          </a:xfrm>
          <a:prstGeom prst="roundRect">
            <a:avLst/>
          </a:prstGeom>
          <a:solidFill>
            <a:schemeClr val="accent6">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marL="285750" indent="-285750">
              <a:buFont typeface="Wingdings" panose="05000000000000000000" pitchFamily="2" charset="2"/>
              <a:buChar char="q"/>
            </a:pPr>
            <a:r>
              <a:rPr lang="en-US" dirty="0">
                <a:solidFill>
                  <a:schemeClr val="tx1"/>
                </a:solidFill>
                <a:latin typeface="Times New Roman" panose="02020603050405020304" pitchFamily="18" charset="0"/>
                <a:cs typeface="Times New Roman" panose="02020603050405020304" pitchFamily="18" charset="0"/>
              </a:rPr>
              <a:t>Cognitive solution: in the brain/mind… centralized control (homunculus)… requires prior knowledge</a:t>
            </a:r>
          </a:p>
          <a:p>
            <a:pPr marL="285750" indent="-285750">
              <a:buFont typeface="Wingdings" panose="05000000000000000000" pitchFamily="2" charset="2"/>
              <a:buChar char="q"/>
            </a:pPr>
            <a:r>
              <a:rPr lang="en-US" dirty="0">
                <a:solidFill>
                  <a:schemeClr val="tx1"/>
                </a:solidFill>
                <a:latin typeface="Times New Roman" panose="02020603050405020304" pitchFamily="18" charset="0"/>
                <a:cs typeface="Times New Roman" panose="02020603050405020304" pitchFamily="18" charset="0"/>
              </a:rPr>
              <a:t>Behaviorist solution: in the environment (external control)… prior order in environment, reinforcement</a:t>
            </a:r>
          </a:p>
          <a:p>
            <a:pPr marL="285750" indent="-285750">
              <a:buFont typeface="Wingdings" panose="05000000000000000000" pitchFamily="2" charset="2"/>
              <a:buChar char="q"/>
            </a:pPr>
            <a:r>
              <a:rPr lang="en-US" dirty="0">
                <a:solidFill>
                  <a:schemeClr val="tx1"/>
                </a:solidFill>
                <a:latin typeface="Times New Roman" panose="02020603050405020304" pitchFamily="18" charset="0"/>
                <a:cs typeface="Times New Roman" panose="02020603050405020304" pitchFamily="18" charset="0"/>
              </a:rPr>
              <a:t>Ecological solution: in the agent-environment system (emergent control)</a:t>
            </a:r>
          </a:p>
          <a:p>
            <a:pPr marL="742950" lvl="1" indent="-285750">
              <a:buFont typeface="Wingdings" panose="05000000000000000000" pitchFamily="2" charset="2"/>
              <a:buChar char="q"/>
            </a:pPr>
            <a:r>
              <a:rPr lang="en-US" dirty="0">
                <a:solidFill>
                  <a:schemeClr val="tx1"/>
                </a:solidFill>
                <a:latin typeface="Times New Roman" panose="02020603050405020304" pitchFamily="18" charset="0"/>
                <a:cs typeface="Times New Roman" panose="02020603050405020304" pitchFamily="18" charset="0"/>
              </a:rPr>
              <a:t>Embedded, embodied: exploit physical, biomechanical, informational regularities as a means of ordering behavior</a:t>
            </a:r>
          </a:p>
          <a:p>
            <a:pPr marL="742950" lvl="1" indent="-285750">
              <a:buFont typeface="Wingdings" panose="05000000000000000000" pitchFamily="2" charset="2"/>
              <a:buChar char="q"/>
            </a:pPr>
            <a:r>
              <a:rPr lang="en-US" dirty="0">
                <a:solidFill>
                  <a:schemeClr val="tx1"/>
                </a:solidFill>
                <a:latin typeface="Times New Roman" panose="02020603050405020304" pitchFamily="18" charset="0"/>
                <a:cs typeface="Times New Roman" panose="02020603050405020304" pitchFamily="18" charset="0"/>
              </a:rPr>
              <a:t>Self-organization: behavior emerges as a stable solution of the system’s dynamics</a:t>
            </a:r>
          </a:p>
        </p:txBody>
      </p:sp>
      <p:cxnSp>
        <p:nvCxnSpPr>
          <p:cNvPr id="8" name="Straight Connector 7"/>
          <p:cNvCxnSpPr/>
          <p:nvPr/>
        </p:nvCxnSpPr>
        <p:spPr>
          <a:xfrm>
            <a:off x="254557" y="3257418"/>
            <a:ext cx="3157058" cy="9053"/>
          </a:xfrm>
          <a:prstGeom prst="line">
            <a:avLst/>
          </a:prstGeom>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a:cxnSpLocks/>
          </p:cNvCxnSpPr>
          <p:nvPr/>
        </p:nvCxnSpPr>
        <p:spPr>
          <a:xfrm>
            <a:off x="1556426" y="3257418"/>
            <a:ext cx="856034" cy="56718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747213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Quadruped</a:t>
            </a:r>
            <a:r>
              <a:rPr lang="zh-CN" altLang="en-US" dirty="0"/>
              <a:t> </a:t>
            </a:r>
            <a:r>
              <a:rPr lang="en-US" altLang="zh-CN" dirty="0"/>
              <a:t>locomotion</a:t>
            </a:r>
            <a:r>
              <a:rPr lang="zh-CN" altLang="en-US" dirty="0"/>
              <a:t> </a:t>
            </a:r>
            <a:r>
              <a:rPr lang="en-US" altLang="zh-CN" dirty="0"/>
              <a:t>and</a:t>
            </a:r>
            <a:r>
              <a:rPr lang="zh-CN" altLang="en-US" dirty="0"/>
              <a:t> </a:t>
            </a:r>
            <a:r>
              <a:rPr lang="en-US" altLang="zh-CN" dirty="0"/>
              <a:t>bifurcation</a:t>
            </a:r>
            <a:r>
              <a:rPr lang="en-US" dirty="0"/>
              <a:t> </a:t>
            </a:r>
          </a:p>
        </p:txBody>
      </p:sp>
      <p:sp>
        <p:nvSpPr>
          <p:cNvPr id="3" name="Text Placeholder 2"/>
          <p:cNvSpPr>
            <a:spLocks noGrp="1"/>
          </p:cNvSpPr>
          <p:nvPr>
            <p:ph type="body" idx="1"/>
          </p:nvPr>
        </p:nvSpPr>
        <p:spPr/>
        <p:txBody>
          <a:bodyPr/>
          <a:lstStyle/>
          <a:p>
            <a:r>
              <a:rPr lang="en-US" dirty="0"/>
              <a:t>For</a:t>
            </a:r>
            <a:r>
              <a:rPr lang="zh-CN" altLang="en-US" dirty="0"/>
              <a:t> </a:t>
            </a:r>
            <a:r>
              <a:rPr lang="en-US" altLang="zh-CN" dirty="0"/>
              <a:t>efficient</a:t>
            </a:r>
            <a:r>
              <a:rPr lang="zh-CN" altLang="en-US" dirty="0"/>
              <a:t> </a:t>
            </a:r>
            <a:r>
              <a:rPr lang="en-US" altLang="zh-CN" dirty="0"/>
              <a:t>energy</a:t>
            </a:r>
            <a:r>
              <a:rPr lang="zh-CN" altLang="en-US" dirty="0"/>
              <a:t> </a:t>
            </a:r>
            <a:r>
              <a:rPr lang="en-US" altLang="zh-CN" dirty="0"/>
              <a:t>use</a:t>
            </a:r>
            <a:endParaRPr lang="en-US" dirty="0"/>
          </a:p>
        </p:txBody>
      </p:sp>
    </p:spTree>
    <p:extLst>
      <p:ext uri="{BB962C8B-B14F-4D97-AF65-F5344CB8AC3E}">
        <p14:creationId xmlns:p14="http://schemas.microsoft.com/office/powerpoint/2010/main" val="34855090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Image result for dog jum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491" y="2206850"/>
            <a:ext cx="2025194" cy="133662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Gate transition in quadrupeds </a:t>
            </a:r>
          </a:p>
        </p:txBody>
      </p:sp>
      <p:pic>
        <p:nvPicPr>
          <p:cNvPr id="5" name="Picture 4"/>
          <p:cNvPicPr>
            <a:picLocks noChangeAspect="1"/>
          </p:cNvPicPr>
          <p:nvPr/>
        </p:nvPicPr>
        <p:blipFill>
          <a:blip r:embed="rId3"/>
          <a:stretch>
            <a:fillRect/>
          </a:stretch>
        </p:blipFill>
        <p:spPr>
          <a:xfrm>
            <a:off x="2249182" y="2178665"/>
            <a:ext cx="4247141" cy="3951592"/>
          </a:xfrm>
          <a:prstGeom prst="rect">
            <a:avLst/>
          </a:prstGeom>
        </p:spPr>
      </p:pic>
      <p:pic>
        <p:nvPicPr>
          <p:cNvPr id="8" name="Picture 7"/>
          <p:cNvPicPr>
            <a:picLocks noChangeAspect="1"/>
          </p:cNvPicPr>
          <p:nvPr/>
        </p:nvPicPr>
        <p:blipFill rotWithShape="1">
          <a:blip r:embed="rId4"/>
          <a:srcRect l="32294" t="21854" b="21146"/>
          <a:stretch/>
        </p:blipFill>
        <p:spPr>
          <a:xfrm>
            <a:off x="6220914" y="2178665"/>
            <a:ext cx="2916669" cy="1801956"/>
          </a:xfrm>
          <a:prstGeom prst="rect">
            <a:avLst/>
          </a:prstGeom>
        </p:spPr>
      </p:pic>
      <p:pic>
        <p:nvPicPr>
          <p:cNvPr id="9" name="Picture 8"/>
          <p:cNvPicPr>
            <a:picLocks noChangeAspect="1"/>
          </p:cNvPicPr>
          <p:nvPr/>
        </p:nvPicPr>
        <p:blipFill rotWithShape="1">
          <a:blip r:embed="rId5"/>
          <a:srcRect l="23122" b="19020"/>
          <a:stretch/>
        </p:blipFill>
        <p:spPr>
          <a:xfrm>
            <a:off x="183605" y="4225257"/>
            <a:ext cx="1933179" cy="1542654"/>
          </a:xfrm>
          <a:prstGeom prst="rect">
            <a:avLst/>
          </a:prstGeom>
        </p:spPr>
      </p:pic>
      <p:pic>
        <p:nvPicPr>
          <p:cNvPr id="10" name="Picture 9"/>
          <p:cNvPicPr>
            <a:picLocks noChangeAspect="1"/>
          </p:cNvPicPr>
          <p:nvPr/>
        </p:nvPicPr>
        <p:blipFill>
          <a:blip r:embed="rId6"/>
          <a:stretch>
            <a:fillRect/>
          </a:stretch>
        </p:blipFill>
        <p:spPr>
          <a:xfrm>
            <a:off x="6220914" y="4315201"/>
            <a:ext cx="2743662" cy="2451005"/>
          </a:xfrm>
          <a:prstGeom prst="rect">
            <a:avLst/>
          </a:prstGeom>
        </p:spPr>
      </p:pic>
      <p:sp>
        <p:nvSpPr>
          <p:cNvPr id="11" name="TextBox 10"/>
          <p:cNvSpPr txBox="1"/>
          <p:nvPr/>
        </p:nvSpPr>
        <p:spPr>
          <a:xfrm>
            <a:off x="7481976" y="2178665"/>
            <a:ext cx="898691" cy="369332"/>
          </a:xfrm>
          <a:prstGeom prst="rect">
            <a:avLst/>
          </a:prstGeom>
          <a:noFill/>
        </p:spPr>
        <p:txBody>
          <a:bodyPr wrap="none" rtlCol="0">
            <a:spAutoFit/>
          </a:bodyPr>
          <a:lstStyle/>
          <a:p>
            <a:r>
              <a:rPr lang="en-US" b="1" dirty="0"/>
              <a:t>gallop</a:t>
            </a:r>
          </a:p>
        </p:txBody>
      </p:sp>
      <p:sp>
        <p:nvSpPr>
          <p:cNvPr id="12" name="TextBox 11"/>
          <p:cNvSpPr txBox="1"/>
          <p:nvPr/>
        </p:nvSpPr>
        <p:spPr>
          <a:xfrm>
            <a:off x="1249308" y="4252188"/>
            <a:ext cx="560783" cy="369332"/>
          </a:xfrm>
          <a:prstGeom prst="rect">
            <a:avLst/>
          </a:prstGeom>
          <a:noFill/>
        </p:spPr>
        <p:txBody>
          <a:bodyPr wrap="none" rtlCol="0">
            <a:spAutoFit/>
          </a:bodyPr>
          <a:lstStyle/>
          <a:p>
            <a:r>
              <a:rPr lang="en-US" b="1" dirty="0"/>
              <a:t>trot</a:t>
            </a:r>
          </a:p>
        </p:txBody>
      </p:sp>
      <p:sp>
        <p:nvSpPr>
          <p:cNvPr id="13" name="TextBox 12"/>
          <p:cNvSpPr txBox="1"/>
          <p:nvPr/>
        </p:nvSpPr>
        <p:spPr>
          <a:xfrm>
            <a:off x="6496323" y="4436854"/>
            <a:ext cx="799167" cy="369332"/>
          </a:xfrm>
          <a:prstGeom prst="rect">
            <a:avLst/>
          </a:prstGeom>
          <a:noFill/>
        </p:spPr>
        <p:txBody>
          <a:bodyPr wrap="none" rtlCol="0">
            <a:spAutoFit/>
          </a:bodyPr>
          <a:lstStyle/>
          <a:p>
            <a:r>
              <a:rPr lang="en-US" b="1" dirty="0">
                <a:solidFill>
                  <a:schemeClr val="bg1"/>
                </a:solidFill>
              </a:rPr>
              <a:t>pace</a:t>
            </a:r>
          </a:p>
        </p:txBody>
      </p:sp>
      <p:sp>
        <p:nvSpPr>
          <p:cNvPr id="15" name="TextBox 14"/>
          <p:cNvSpPr txBox="1"/>
          <p:nvPr/>
        </p:nvSpPr>
        <p:spPr>
          <a:xfrm>
            <a:off x="1249308" y="2178665"/>
            <a:ext cx="758679" cy="369332"/>
          </a:xfrm>
          <a:prstGeom prst="rect">
            <a:avLst/>
          </a:prstGeom>
          <a:noFill/>
        </p:spPr>
        <p:txBody>
          <a:bodyPr wrap="none" rtlCol="0">
            <a:spAutoFit/>
          </a:bodyPr>
          <a:lstStyle/>
          <a:p>
            <a:r>
              <a:rPr lang="en-US" b="1" dirty="0"/>
              <a:t>jump</a:t>
            </a:r>
          </a:p>
        </p:txBody>
      </p:sp>
      <p:cxnSp>
        <p:nvCxnSpPr>
          <p:cNvPr id="17" name="Straight Arrow Connector 16"/>
          <p:cNvCxnSpPr/>
          <p:nvPr/>
        </p:nvCxnSpPr>
        <p:spPr>
          <a:xfrm flipH="1">
            <a:off x="2249182" y="2815108"/>
            <a:ext cx="290713"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flipH="1" flipV="1">
            <a:off x="2116784" y="5140631"/>
            <a:ext cx="423111" cy="6119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a:off x="5951920" y="2815108"/>
            <a:ext cx="268994"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flipV="1">
            <a:off x="5951920" y="4972337"/>
            <a:ext cx="268994" cy="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408262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5324194" y="2953701"/>
            <a:ext cx="3280782" cy="3674209"/>
          </a:xfrm>
          <a:prstGeom prst="rect">
            <a:avLst/>
          </a:prstGeom>
        </p:spPr>
      </p:pic>
      <p:sp>
        <p:nvSpPr>
          <p:cNvPr id="2" name="Title 1"/>
          <p:cNvSpPr>
            <a:spLocks noGrp="1"/>
          </p:cNvSpPr>
          <p:nvPr>
            <p:ph type="title"/>
          </p:nvPr>
        </p:nvSpPr>
        <p:spPr/>
        <p:txBody>
          <a:bodyPr/>
          <a:lstStyle/>
          <a:p>
            <a:r>
              <a:rPr lang="en-US" dirty="0"/>
              <a:t>Control</a:t>
            </a:r>
            <a:r>
              <a:rPr lang="zh-CN" altLang="en-US" dirty="0"/>
              <a:t> </a:t>
            </a:r>
            <a:r>
              <a:rPr lang="en-US" altLang="zh-CN" dirty="0"/>
              <a:t>variable</a:t>
            </a:r>
            <a:r>
              <a:rPr lang="zh-CN" altLang="en-US" dirty="0"/>
              <a:t> </a:t>
            </a:r>
            <a:r>
              <a:rPr lang="en-US" altLang="zh-CN" dirty="0"/>
              <a:t>for</a:t>
            </a:r>
            <a:r>
              <a:rPr lang="zh-CN" altLang="en-US" dirty="0"/>
              <a:t> </a:t>
            </a:r>
            <a:r>
              <a:rPr lang="en-US" altLang="zh-CN" dirty="0"/>
              <a:t>g</a:t>
            </a:r>
            <a:r>
              <a:rPr lang="en-US" dirty="0"/>
              <a:t>ait transition</a:t>
            </a:r>
          </a:p>
        </p:txBody>
      </p:sp>
      <p:pic>
        <p:nvPicPr>
          <p:cNvPr id="5" name="Picture 4"/>
          <p:cNvPicPr>
            <a:picLocks noChangeAspect="1"/>
          </p:cNvPicPr>
          <p:nvPr/>
        </p:nvPicPr>
        <p:blipFill rotWithShape="1">
          <a:blip r:embed="rId3"/>
          <a:srcRect l="4487" t="49500" r="54699" b="6638"/>
          <a:stretch/>
        </p:blipFill>
        <p:spPr>
          <a:xfrm>
            <a:off x="397815" y="2491594"/>
            <a:ext cx="1560658" cy="1560548"/>
          </a:xfrm>
          <a:prstGeom prst="rect">
            <a:avLst/>
          </a:prstGeom>
        </p:spPr>
      </p:pic>
      <p:sp>
        <p:nvSpPr>
          <p:cNvPr id="7" name="TextBox 6"/>
          <p:cNvSpPr txBox="1"/>
          <p:nvPr/>
        </p:nvSpPr>
        <p:spPr>
          <a:xfrm>
            <a:off x="6808271" y="6542195"/>
            <a:ext cx="2184188" cy="369332"/>
          </a:xfrm>
          <a:prstGeom prst="rect">
            <a:avLst/>
          </a:prstGeom>
          <a:noFill/>
        </p:spPr>
        <p:txBody>
          <a:bodyPr wrap="none" rtlCol="0">
            <a:spAutoFit/>
          </a:bodyPr>
          <a:lstStyle/>
          <a:p>
            <a:r>
              <a:rPr lang="en-US" dirty="0" err="1">
                <a:latin typeface="Times New Roman" panose="02020603050405020304" pitchFamily="18" charset="0"/>
                <a:cs typeface="Times New Roman" panose="02020603050405020304" pitchFamily="18" charset="0"/>
              </a:rPr>
              <a:t>Vilensky</a:t>
            </a:r>
            <a:r>
              <a:rPr lang="en-US" dirty="0">
                <a:latin typeface="Times New Roman" panose="02020603050405020304" pitchFamily="18" charset="0"/>
                <a:cs typeface="Times New Roman" panose="02020603050405020304" pitchFamily="18" charset="0"/>
              </a:rPr>
              <a:t> et al, (1991)</a:t>
            </a:r>
          </a:p>
        </p:txBody>
      </p:sp>
      <p:sp>
        <p:nvSpPr>
          <p:cNvPr id="10" name="TextBox 9"/>
          <p:cNvSpPr txBox="1"/>
          <p:nvPr/>
        </p:nvSpPr>
        <p:spPr>
          <a:xfrm>
            <a:off x="5250921" y="2093330"/>
            <a:ext cx="3724096" cy="92333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en-US" dirty="0">
                <a:latin typeface="Times New Roman" panose="02020603050405020304" pitchFamily="18" charset="0"/>
                <a:cs typeface="Times New Roman" panose="02020603050405020304" pitchFamily="18" charset="0"/>
              </a:rPr>
              <a:t>Gait</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transition</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for</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saving</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energy.</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Gait</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patterns</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bifurcate</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as</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locomotion</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speed</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increases.</a:t>
            </a:r>
            <a:endParaRPr lang="en-US" dirty="0">
              <a:latin typeface="Times New Roman" panose="02020603050405020304" pitchFamily="18" charset="0"/>
              <a:cs typeface="Times New Roman" panose="02020603050405020304" pitchFamily="18" charset="0"/>
            </a:endParaRPr>
          </a:p>
        </p:txBody>
      </p:sp>
      <p:pic>
        <p:nvPicPr>
          <p:cNvPr id="11" name="Picture 10"/>
          <p:cNvPicPr>
            <a:picLocks noChangeAspect="1"/>
          </p:cNvPicPr>
          <p:nvPr/>
        </p:nvPicPr>
        <p:blipFill rotWithShape="1">
          <a:blip r:embed="rId3"/>
          <a:srcRect l="48118" r="9068" b="54784"/>
          <a:stretch/>
        </p:blipFill>
        <p:spPr>
          <a:xfrm>
            <a:off x="2459339" y="2491594"/>
            <a:ext cx="1637160" cy="1608672"/>
          </a:xfrm>
          <a:prstGeom prst="rect">
            <a:avLst/>
          </a:prstGeom>
        </p:spPr>
      </p:pic>
      <p:pic>
        <p:nvPicPr>
          <p:cNvPr id="12" name="Picture 11"/>
          <p:cNvPicPr>
            <a:picLocks noChangeAspect="1"/>
          </p:cNvPicPr>
          <p:nvPr/>
        </p:nvPicPr>
        <p:blipFill rotWithShape="1">
          <a:blip r:embed="rId4"/>
          <a:srcRect l="23122" b="19020"/>
          <a:stretch/>
        </p:blipFill>
        <p:spPr>
          <a:xfrm>
            <a:off x="183605" y="4225257"/>
            <a:ext cx="1933179" cy="1542654"/>
          </a:xfrm>
          <a:prstGeom prst="rect">
            <a:avLst/>
          </a:prstGeom>
        </p:spPr>
      </p:pic>
      <p:sp>
        <p:nvSpPr>
          <p:cNvPr id="13" name="TextBox 12"/>
          <p:cNvSpPr txBox="1"/>
          <p:nvPr/>
        </p:nvSpPr>
        <p:spPr>
          <a:xfrm>
            <a:off x="1249308" y="4252188"/>
            <a:ext cx="560783" cy="369332"/>
          </a:xfrm>
          <a:prstGeom prst="rect">
            <a:avLst/>
          </a:prstGeom>
          <a:noFill/>
        </p:spPr>
        <p:txBody>
          <a:bodyPr wrap="none" rtlCol="0">
            <a:spAutoFit/>
          </a:bodyPr>
          <a:lstStyle/>
          <a:p>
            <a:r>
              <a:rPr lang="en-US" b="1" dirty="0"/>
              <a:t>trot</a:t>
            </a:r>
          </a:p>
        </p:txBody>
      </p:sp>
      <p:pic>
        <p:nvPicPr>
          <p:cNvPr id="14" name="Picture 13"/>
          <p:cNvPicPr>
            <a:picLocks noChangeAspect="1"/>
          </p:cNvPicPr>
          <p:nvPr/>
        </p:nvPicPr>
        <p:blipFill rotWithShape="1">
          <a:blip r:embed="rId5"/>
          <a:srcRect l="32294" t="21854" b="21146"/>
          <a:stretch/>
        </p:blipFill>
        <p:spPr>
          <a:xfrm>
            <a:off x="2513808" y="4268555"/>
            <a:ext cx="2377339" cy="1468751"/>
          </a:xfrm>
          <a:prstGeom prst="rect">
            <a:avLst/>
          </a:prstGeom>
        </p:spPr>
      </p:pic>
      <p:sp>
        <p:nvSpPr>
          <p:cNvPr id="15" name="TextBox 14"/>
          <p:cNvSpPr txBox="1"/>
          <p:nvPr/>
        </p:nvSpPr>
        <p:spPr>
          <a:xfrm>
            <a:off x="3698365" y="4253256"/>
            <a:ext cx="898691" cy="369332"/>
          </a:xfrm>
          <a:prstGeom prst="rect">
            <a:avLst/>
          </a:prstGeom>
          <a:noFill/>
        </p:spPr>
        <p:txBody>
          <a:bodyPr wrap="none" rtlCol="0">
            <a:spAutoFit/>
          </a:bodyPr>
          <a:lstStyle/>
          <a:p>
            <a:r>
              <a:rPr lang="en-US" b="1" dirty="0"/>
              <a:t>gallop</a:t>
            </a:r>
          </a:p>
        </p:txBody>
      </p:sp>
      <p:sp>
        <p:nvSpPr>
          <p:cNvPr id="3" name="Rectangle 2"/>
          <p:cNvSpPr/>
          <p:nvPr/>
        </p:nvSpPr>
        <p:spPr>
          <a:xfrm>
            <a:off x="107099" y="2325524"/>
            <a:ext cx="2080879" cy="3687179"/>
          </a:xfrm>
          <a:prstGeom prst="rect">
            <a:avLst/>
          </a:prstGeom>
          <a:noFill/>
          <a:ln w="19050" cmpd="sng">
            <a:solidFill>
              <a:schemeClr val="tx2"/>
            </a:solidFill>
            <a:prstDash val="lg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2436695" y="2320471"/>
            <a:ext cx="2505387" cy="3687179"/>
          </a:xfrm>
          <a:prstGeom prst="rect">
            <a:avLst/>
          </a:prstGeom>
          <a:noFill/>
          <a:ln w="19050" cmpd="sng">
            <a:solidFill>
              <a:schemeClr val="tx2"/>
            </a:solidFill>
            <a:prstDash val="lg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8" name="Straight Arrow Connector 17"/>
          <p:cNvCxnSpPr/>
          <p:nvPr/>
        </p:nvCxnSpPr>
        <p:spPr>
          <a:xfrm flipV="1">
            <a:off x="4942082" y="5371120"/>
            <a:ext cx="1951586" cy="689555"/>
          </a:xfrm>
          <a:prstGeom prst="straightConnector1">
            <a:avLst/>
          </a:prstGeom>
          <a:ln>
            <a:solidFill>
              <a:srgbClr val="D2533C"/>
            </a:solidFill>
            <a:tailEnd type="arrow"/>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flipH="1">
            <a:off x="7908622" y="4683786"/>
            <a:ext cx="229508" cy="472221"/>
          </a:xfrm>
          <a:prstGeom prst="straightConnector1">
            <a:avLst/>
          </a:prstGeom>
          <a:ln>
            <a:solidFill>
              <a:srgbClr val="D2533C"/>
            </a:solidFill>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7816374" y="3899223"/>
            <a:ext cx="1141572" cy="738664"/>
          </a:xfrm>
          <a:prstGeom prst="rect">
            <a:avLst/>
          </a:prstGeom>
          <a:solidFill>
            <a:schemeClr val="tx2"/>
          </a:solidFill>
        </p:spPr>
        <p:txBody>
          <a:bodyPr wrap="square" rtlCol="0">
            <a:spAutoFit/>
          </a:bodyPr>
          <a:lstStyle/>
          <a:p>
            <a:r>
              <a:rPr lang="en-US" sz="1400" dirty="0">
                <a:solidFill>
                  <a:schemeClr val="bg2"/>
                </a:solidFill>
                <a:latin typeface="Times New Roman" panose="02020603050405020304" pitchFamily="18" charset="0"/>
                <a:cs typeface="Times New Roman" panose="02020603050405020304" pitchFamily="18" charset="0"/>
              </a:rPr>
              <a:t>Optimal speed for gallop</a:t>
            </a:r>
          </a:p>
        </p:txBody>
      </p:sp>
      <p:sp>
        <p:nvSpPr>
          <p:cNvPr id="23" name="TextBox 22"/>
          <p:cNvSpPr txBox="1"/>
          <p:nvPr/>
        </p:nvSpPr>
        <p:spPr>
          <a:xfrm>
            <a:off x="4038432" y="5765777"/>
            <a:ext cx="1141572" cy="738664"/>
          </a:xfrm>
          <a:prstGeom prst="rect">
            <a:avLst/>
          </a:prstGeom>
          <a:solidFill>
            <a:schemeClr val="tx2"/>
          </a:solidFill>
        </p:spPr>
        <p:txBody>
          <a:bodyPr wrap="square" rtlCol="0">
            <a:spAutoFit/>
          </a:bodyPr>
          <a:lstStyle/>
          <a:p>
            <a:r>
              <a:rPr lang="en-US" sz="1400" dirty="0">
                <a:solidFill>
                  <a:schemeClr val="bg2"/>
                </a:solidFill>
                <a:latin typeface="Times New Roman" panose="02020603050405020304" pitchFamily="18" charset="0"/>
                <a:cs typeface="Times New Roman" panose="02020603050405020304" pitchFamily="18" charset="0"/>
              </a:rPr>
              <a:t>Optimal speed for trotting</a:t>
            </a:r>
          </a:p>
        </p:txBody>
      </p:sp>
      <p:sp>
        <p:nvSpPr>
          <p:cNvPr id="24" name="TextBox 23"/>
          <p:cNvSpPr txBox="1"/>
          <p:nvPr/>
        </p:nvSpPr>
        <p:spPr>
          <a:xfrm>
            <a:off x="1040437" y="181449"/>
            <a:ext cx="6885255" cy="646331"/>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From an evolutionary perspective: a particular movement pattern is adopted naturally to maximize energy efficiency.</a:t>
            </a:r>
          </a:p>
        </p:txBody>
      </p:sp>
    </p:spTree>
    <p:extLst>
      <p:ext uri="{BB962C8B-B14F-4D97-AF65-F5344CB8AC3E}">
        <p14:creationId xmlns:p14="http://schemas.microsoft.com/office/powerpoint/2010/main" val="4058039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animBg="1"/>
      <p:bldP spid="13" grpId="0"/>
      <p:bldP spid="15" grpId="0"/>
      <p:bldP spid="3" grpId="0" animBg="1"/>
      <p:bldP spid="16" grpId="0" animBg="1"/>
      <p:bldP spid="21" grpId="0" animBg="1"/>
      <p:bldP spid="23" grpId="0" animBg="1"/>
      <p:bldP spid="2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Human walking &amp; running?</a:t>
            </a:r>
          </a:p>
        </p:txBody>
      </p:sp>
      <p:sp>
        <p:nvSpPr>
          <p:cNvPr id="3" name="Content Placeholder 2"/>
          <p:cNvSpPr>
            <a:spLocks noGrp="1"/>
          </p:cNvSpPr>
          <p:nvPr>
            <p:ph idx="1"/>
          </p:nvPr>
        </p:nvSpPr>
        <p:spPr/>
        <p:txBody>
          <a:bodyPr/>
          <a:lstStyle/>
          <a:p>
            <a:r>
              <a:rPr lang="en-US" dirty="0">
                <a:latin typeface="Times New Roman" panose="02020603050405020304" pitchFamily="18" charset="0"/>
                <a:cs typeface="Times New Roman" panose="02020603050405020304" pitchFamily="18" charset="0"/>
              </a:rPr>
              <a:t>Humans also have preferred walking speeds (which vary from individual to individual), at which walking consumes the least amount of energy.</a:t>
            </a:r>
          </a:p>
          <a:p>
            <a:pPr lvl="1"/>
            <a:r>
              <a:rPr lang="en-US" dirty="0">
                <a:latin typeface="Times New Roman" panose="02020603050405020304" pitchFamily="18" charset="0"/>
                <a:cs typeface="Times New Roman" panose="02020603050405020304" pitchFamily="18" charset="0"/>
              </a:rPr>
              <a:t>How to you measure energy consumption? Think of Warren’s stair climbing experiments (Warren, 1984).</a:t>
            </a:r>
          </a:p>
          <a:p>
            <a:r>
              <a:rPr lang="en-US" dirty="0">
                <a:latin typeface="Times New Roman" panose="02020603050405020304" pitchFamily="18" charset="0"/>
                <a:cs typeface="Times New Roman" panose="02020603050405020304" pitchFamily="18" charset="0"/>
              </a:rPr>
              <a:t>What naturally happens, when you walk super super fast?</a:t>
            </a:r>
          </a:p>
        </p:txBody>
      </p:sp>
    </p:spTree>
    <p:extLst>
      <p:ext uri="{BB962C8B-B14F-4D97-AF65-F5344CB8AC3E}">
        <p14:creationId xmlns:p14="http://schemas.microsoft.com/office/powerpoint/2010/main" val="26090886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47650" y="247650"/>
            <a:ext cx="8648700" cy="6362700"/>
          </a:xfrm>
          <a:prstGeom prst="rect">
            <a:avLst/>
          </a:prstGeom>
        </p:spPr>
      </p:pic>
    </p:spTree>
    <p:extLst>
      <p:ext uri="{BB962C8B-B14F-4D97-AF65-F5344CB8AC3E}">
        <p14:creationId xmlns:p14="http://schemas.microsoft.com/office/powerpoint/2010/main" val="13753530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a:t>
            </a:r>
            <a:r>
              <a:rPr lang="zh-CN" altLang="en-US" dirty="0"/>
              <a:t> </a:t>
            </a:r>
            <a:r>
              <a:rPr lang="en-US" altLang="zh-CN" dirty="0"/>
              <a:t>control</a:t>
            </a:r>
            <a:r>
              <a:rPr lang="zh-CN" altLang="en-US" dirty="0"/>
              <a:t> </a:t>
            </a:r>
            <a:r>
              <a:rPr lang="en-US" altLang="zh-CN" dirty="0"/>
              <a:t>law</a:t>
            </a:r>
            <a:r>
              <a:rPr lang="zh-CN" altLang="en-US" dirty="0"/>
              <a:t> </a:t>
            </a:r>
            <a:r>
              <a:rPr lang="en-US" altLang="zh-CN" dirty="0"/>
              <a:t>for</a:t>
            </a:r>
            <a:r>
              <a:rPr lang="zh-CN" altLang="en-US" dirty="0"/>
              <a:t> </a:t>
            </a:r>
            <a:r>
              <a:rPr lang="en-US" altLang="zh-CN" dirty="0"/>
              <a:t>m</a:t>
            </a:r>
            <a:r>
              <a:rPr lang="en-US" dirty="0"/>
              <a:t>oving over irregular terrains</a:t>
            </a:r>
            <a:br>
              <a:rPr lang="en-US" dirty="0"/>
            </a:br>
            <a:r>
              <a:rPr lang="en-US" altLang="zh-CN" dirty="0"/>
              <a:t>--</a:t>
            </a:r>
            <a:r>
              <a:rPr lang="zh-CN" altLang="en-US" dirty="0"/>
              <a:t> </a:t>
            </a:r>
            <a:r>
              <a:rPr lang="en-US" dirty="0"/>
              <a:t>a case study for perception guided action</a:t>
            </a:r>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70967075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From movement dynamics to locomotion</a:t>
            </a:r>
            <a:r>
              <a:rPr lang="zh-CN" altLang="en-US" dirty="0"/>
              <a:t> </a:t>
            </a:r>
            <a:r>
              <a:rPr lang="en-US" altLang="zh-CN" dirty="0"/>
              <a:t>over</a:t>
            </a:r>
            <a:r>
              <a:rPr lang="zh-CN" altLang="en-US" dirty="0"/>
              <a:t> </a:t>
            </a:r>
            <a:r>
              <a:rPr lang="en-US" altLang="zh-CN" dirty="0"/>
              <a:t>irregular</a:t>
            </a:r>
            <a:r>
              <a:rPr lang="zh-CN" altLang="en-US" dirty="0"/>
              <a:t> </a:t>
            </a:r>
            <a:r>
              <a:rPr lang="en-US" altLang="zh-CN" dirty="0"/>
              <a:t>terrain</a:t>
            </a:r>
            <a:r>
              <a:rPr lang="zh-CN" altLang="en-US" dirty="0"/>
              <a:t> </a:t>
            </a:r>
            <a:endParaRPr lang="en-US" dirty="0"/>
          </a:p>
        </p:txBody>
      </p:sp>
      <p:sp>
        <p:nvSpPr>
          <p:cNvPr id="3" name="Content Placeholder 2"/>
          <p:cNvSpPr>
            <a:spLocks noGrp="1"/>
          </p:cNvSpPr>
          <p:nvPr>
            <p:ph idx="1"/>
          </p:nvPr>
        </p:nvSpPr>
        <p:spPr>
          <a:xfrm>
            <a:off x="1303337" y="2292994"/>
            <a:ext cx="7610476" cy="3670767"/>
          </a:xfrm>
        </p:spPr>
        <p:txBody>
          <a:bodyPr/>
          <a:lstStyle/>
          <a:p>
            <a:r>
              <a:rPr lang="en-US" dirty="0">
                <a:latin typeface="Times New Roman" panose="02020603050405020304" pitchFamily="18" charset="0"/>
                <a:cs typeface="Times New Roman" panose="02020603050405020304" pitchFamily="18" charset="0"/>
              </a:rPr>
              <a:t>Using dynamics to generate a forms of behavior</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(like</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running)</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and</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then</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control</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it</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(which</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requires</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perception).</a:t>
            </a:r>
          </a:p>
          <a:p>
            <a:pPr marL="0" indent="0">
              <a:buNone/>
            </a:pPr>
            <a:r>
              <a:rPr lang="en-US" altLang="zh-CN" b="1" dirty="0">
                <a:solidFill>
                  <a:schemeClr val="tx2"/>
                </a:solidFill>
                <a:latin typeface="Times New Roman" panose="02020603050405020304" pitchFamily="18" charset="0"/>
                <a:cs typeface="Times New Roman" panose="02020603050405020304" pitchFamily="18" charset="0"/>
              </a:rPr>
              <a:t>“How</a:t>
            </a:r>
            <a:r>
              <a:rPr lang="zh-CN" altLang="en-US" b="1" dirty="0">
                <a:solidFill>
                  <a:schemeClr val="tx2"/>
                </a:solidFill>
                <a:latin typeface="Times New Roman" panose="02020603050405020304" pitchFamily="18" charset="0"/>
                <a:cs typeface="Times New Roman" panose="02020603050405020304" pitchFamily="18" charset="0"/>
              </a:rPr>
              <a:t> </a:t>
            </a:r>
            <a:r>
              <a:rPr lang="en-US" altLang="zh-CN" b="1" dirty="0">
                <a:solidFill>
                  <a:schemeClr val="tx2"/>
                </a:solidFill>
                <a:latin typeface="Times New Roman" panose="02020603050405020304" pitchFamily="18" charset="0"/>
                <a:cs typeface="Times New Roman" panose="02020603050405020304" pitchFamily="18" charset="0"/>
              </a:rPr>
              <a:t>can</a:t>
            </a:r>
            <a:r>
              <a:rPr lang="zh-CN" altLang="en-US" b="1" dirty="0">
                <a:solidFill>
                  <a:schemeClr val="tx2"/>
                </a:solidFill>
                <a:latin typeface="Times New Roman" panose="02020603050405020304" pitchFamily="18" charset="0"/>
                <a:cs typeface="Times New Roman" panose="02020603050405020304" pitchFamily="18" charset="0"/>
              </a:rPr>
              <a:t> </a:t>
            </a:r>
            <a:r>
              <a:rPr lang="en-US" altLang="zh-CN" b="1" dirty="0">
                <a:solidFill>
                  <a:schemeClr val="tx2"/>
                </a:solidFill>
                <a:latin typeface="Times New Roman" panose="02020603050405020304" pitchFamily="18" charset="0"/>
                <a:cs typeface="Times New Roman" panose="02020603050405020304" pitchFamily="18" charset="0"/>
              </a:rPr>
              <a:t>I</a:t>
            </a:r>
            <a:r>
              <a:rPr lang="zh-CN" altLang="en-US" b="1" dirty="0">
                <a:solidFill>
                  <a:schemeClr val="tx2"/>
                </a:solidFill>
                <a:latin typeface="Times New Roman" panose="02020603050405020304" pitchFamily="18" charset="0"/>
                <a:cs typeface="Times New Roman" panose="02020603050405020304" pitchFamily="18" charset="0"/>
              </a:rPr>
              <a:t> </a:t>
            </a:r>
            <a:r>
              <a:rPr lang="en-US" altLang="zh-CN" b="1" dirty="0">
                <a:solidFill>
                  <a:schemeClr val="tx2"/>
                </a:solidFill>
                <a:latin typeface="Times New Roman" panose="02020603050405020304" pitchFamily="18" charset="0"/>
                <a:cs typeface="Times New Roman" panose="02020603050405020304" pitchFamily="18" charset="0"/>
              </a:rPr>
              <a:t>control</a:t>
            </a:r>
            <a:r>
              <a:rPr lang="zh-CN" altLang="en-US" b="1" dirty="0">
                <a:solidFill>
                  <a:schemeClr val="tx2"/>
                </a:solidFill>
                <a:latin typeface="Times New Roman" panose="02020603050405020304" pitchFamily="18" charset="0"/>
                <a:cs typeface="Times New Roman" panose="02020603050405020304" pitchFamily="18" charset="0"/>
              </a:rPr>
              <a:t> </a:t>
            </a:r>
            <a:r>
              <a:rPr lang="en-US" altLang="zh-CN" b="1" dirty="0">
                <a:solidFill>
                  <a:schemeClr val="tx2"/>
                </a:solidFill>
                <a:latin typeface="Times New Roman" panose="02020603050405020304" pitchFamily="18" charset="0"/>
                <a:cs typeface="Times New Roman" panose="02020603050405020304" pitchFamily="18" charset="0"/>
              </a:rPr>
              <a:t>the</a:t>
            </a:r>
            <a:r>
              <a:rPr lang="zh-CN" altLang="en-US" b="1" dirty="0">
                <a:solidFill>
                  <a:schemeClr val="tx2"/>
                </a:solidFill>
                <a:latin typeface="Times New Roman" panose="02020603050405020304" pitchFamily="18" charset="0"/>
                <a:cs typeface="Times New Roman" panose="02020603050405020304" pitchFamily="18" charset="0"/>
              </a:rPr>
              <a:t> </a:t>
            </a:r>
            <a:r>
              <a:rPr lang="en-US" altLang="zh-CN" b="1" dirty="0">
                <a:solidFill>
                  <a:schemeClr val="tx2"/>
                </a:solidFill>
                <a:latin typeface="Times New Roman" panose="02020603050405020304" pitchFamily="18" charset="0"/>
                <a:cs typeface="Times New Roman" panose="02020603050405020304" pitchFamily="18" charset="0"/>
              </a:rPr>
              <a:t>length</a:t>
            </a:r>
            <a:r>
              <a:rPr lang="zh-CN" altLang="en-US" b="1" dirty="0">
                <a:solidFill>
                  <a:schemeClr val="tx2"/>
                </a:solidFill>
                <a:latin typeface="Times New Roman" panose="02020603050405020304" pitchFamily="18" charset="0"/>
                <a:cs typeface="Times New Roman" panose="02020603050405020304" pitchFamily="18" charset="0"/>
              </a:rPr>
              <a:t> </a:t>
            </a:r>
            <a:r>
              <a:rPr lang="en-US" altLang="zh-CN" b="1" dirty="0">
                <a:solidFill>
                  <a:schemeClr val="tx2"/>
                </a:solidFill>
                <a:latin typeface="Times New Roman" panose="02020603050405020304" pitchFamily="18" charset="0"/>
                <a:cs typeface="Times New Roman" panose="02020603050405020304" pitchFamily="18" charset="0"/>
              </a:rPr>
              <a:t>of</a:t>
            </a:r>
            <a:r>
              <a:rPr lang="zh-CN" altLang="en-US" b="1" dirty="0">
                <a:solidFill>
                  <a:schemeClr val="tx2"/>
                </a:solidFill>
                <a:latin typeface="Times New Roman" panose="02020603050405020304" pitchFamily="18" charset="0"/>
                <a:cs typeface="Times New Roman" panose="02020603050405020304" pitchFamily="18" charset="0"/>
              </a:rPr>
              <a:t> </a:t>
            </a:r>
            <a:r>
              <a:rPr lang="en-US" altLang="zh-CN" b="1" dirty="0">
                <a:solidFill>
                  <a:schemeClr val="tx2"/>
                </a:solidFill>
                <a:latin typeface="Times New Roman" panose="02020603050405020304" pitchFamily="18" charset="0"/>
                <a:cs typeface="Times New Roman" panose="02020603050405020304" pitchFamily="18" charset="0"/>
              </a:rPr>
              <a:t>my</a:t>
            </a:r>
            <a:r>
              <a:rPr lang="zh-CN" altLang="en-US" b="1" dirty="0">
                <a:solidFill>
                  <a:schemeClr val="tx2"/>
                </a:solidFill>
                <a:latin typeface="Times New Roman" panose="02020603050405020304" pitchFamily="18" charset="0"/>
                <a:cs typeface="Times New Roman" panose="02020603050405020304" pitchFamily="18" charset="0"/>
              </a:rPr>
              <a:t> </a:t>
            </a:r>
            <a:r>
              <a:rPr lang="en-US" altLang="zh-CN" b="1" dirty="0">
                <a:solidFill>
                  <a:schemeClr val="tx2"/>
                </a:solidFill>
                <a:latin typeface="Times New Roman" panose="02020603050405020304" pitchFamily="18" charset="0"/>
                <a:cs typeface="Times New Roman" panose="02020603050405020304" pitchFamily="18" charset="0"/>
              </a:rPr>
              <a:t>step?”</a:t>
            </a:r>
          </a:p>
          <a:p>
            <a:r>
              <a:rPr lang="en-US" dirty="0">
                <a:latin typeface="Times New Roman" panose="02020603050405020304" pitchFamily="18" charset="0"/>
                <a:cs typeface="Times New Roman" panose="02020603050405020304" pitchFamily="18" charset="0"/>
              </a:rPr>
              <a:t>Especially</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important</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when</a:t>
            </a:r>
            <a:r>
              <a:rPr lang="zh-CN" altLang="en-US" dirty="0">
                <a:latin typeface="Times New Roman" panose="02020603050405020304" pitchFamily="18" charset="0"/>
                <a:cs typeface="Times New Roman" panose="02020603050405020304" pitchFamily="18" charset="0"/>
              </a:rPr>
              <a:t> </a:t>
            </a:r>
            <a:endParaRPr lang="en-US" altLang="zh-CN" dirty="0">
              <a:latin typeface="Times New Roman" panose="02020603050405020304" pitchFamily="18" charset="0"/>
              <a:cs typeface="Times New Roman" panose="02020603050405020304" pitchFamily="18" charset="0"/>
            </a:endParaRPr>
          </a:p>
          <a:p>
            <a:pPr marL="0" indent="0">
              <a:spcBef>
                <a:spcPts val="0"/>
              </a:spcBef>
              <a:buNone/>
            </a:pPr>
            <a:r>
              <a:rPr lang="en-US" altLang="zh-CN" dirty="0" err="1">
                <a:latin typeface="Times New Roman" panose="02020603050405020304" pitchFamily="18" charset="0"/>
                <a:cs typeface="Times New Roman" panose="02020603050405020304" pitchFamily="18" charset="0"/>
              </a:rPr>
              <a:t>locomoting</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over</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irregular</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terrain</a:t>
            </a:r>
            <a:endParaRPr lang="en-US" dirty="0">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2"/>
          <a:stretch>
            <a:fillRect/>
          </a:stretch>
        </p:blipFill>
        <p:spPr>
          <a:xfrm>
            <a:off x="5416400" y="3840174"/>
            <a:ext cx="3551430" cy="2663572"/>
          </a:xfrm>
          <a:prstGeom prst="rect">
            <a:avLst/>
          </a:prstGeom>
        </p:spPr>
      </p:pic>
    </p:spTree>
    <p:extLst>
      <p:ext uri="{BB962C8B-B14F-4D97-AF65-F5344CB8AC3E}">
        <p14:creationId xmlns:p14="http://schemas.microsoft.com/office/powerpoint/2010/main" val="35564767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80891"/>
            <a:ext cx="8913813" cy="914400"/>
          </a:xfrm>
        </p:spPr>
        <p:txBody>
          <a:bodyPr>
            <a:noAutofit/>
          </a:bodyPr>
          <a:lstStyle/>
          <a:p>
            <a:pPr algn="r"/>
            <a:r>
              <a:rPr lang="en-US" sz="2400" dirty="0"/>
              <a:t>Visually guided running over irregular terrain</a:t>
            </a:r>
          </a:p>
        </p:txBody>
      </p:sp>
      <p:pic>
        <p:nvPicPr>
          <p:cNvPr id="8" name="Picture 7"/>
          <p:cNvPicPr>
            <a:picLocks noChangeAspect="1"/>
          </p:cNvPicPr>
          <p:nvPr/>
        </p:nvPicPr>
        <p:blipFill>
          <a:blip r:embed="rId3"/>
          <a:stretch>
            <a:fillRect/>
          </a:stretch>
        </p:blipFill>
        <p:spPr>
          <a:xfrm>
            <a:off x="76503" y="1103858"/>
            <a:ext cx="2891807" cy="1918232"/>
          </a:xfrm>
          <a:prstGeom prst="rect">
            <a:avLst/>
          </a:prstGeom>
        </p:spPr>
      </p:pic>
      <p:sp>
        <p:nvSpPr>
          <p:cNvPr id="9" name="TextBox 8"/>
          <p:cNvSpPr txBox="1"/>
          <p:nvPr/>
        </p:nvSpPr>
        <p:spPr>
          <a:xfrm>
            <a:off x="260110" y="5217127"/>
            <a:ext cx="2998910" cy="1200329"/>
          </a:xfrm>
          <a:prstGeom prst="rect">
            <a:avLst/>
          </a:prstGeom>
          <a:noFill/>
          <a:ln w="57150" cmpd="thickThin">
            <a:solidFill>
              <a:schemeClr val="tx2"/>
            </a:solidFill>
          </a:ln>
        </p:spPr>
        <p:txBody>
          <a:bodyPr wrap="square" rtlCol="0">
            <a:spAutoFit/>
          </a:bodyPr>
          <a:lstStyle/>
          <a:p>
            <a:r>
              <a:rPr lang="en-US" dirty="0"/>
              <a:t>Bouncing ball dynamics: What do you need to control so that the ball lands on Rocks 1 and 2?</a:t>
            </a:r>
          </a:p>
        </p:txBody>
      </p:sp>
      <p:graphicFrame>
        <p:nvGraphicFramePr>
          <p:cNvPr id="10" name="Object 9"/>
          <p:cNvGraphicFramePr>
            <a:graphicFrameLocks noChangeAspect="1"/>
          </p:cNvGraphicFramePr>
          <p:nvPr>
            <p:extLst>
              <p:ext uri="{D42A27DB-BD31-4B8C-83A1-F6EECF244321}">
                <p14:modId xmlns:p14="http://schemas.microsoft.com/office/powerpoint/2010/main" val="3622935997"/>
              </p:ext>
            </p:extLst>
          </p:nvPr>
        </p:nvGraphicFramePr>
        <p:xfrm>
          <a:off x="3544888" y="1012825"/>
          <a:ext cx="5599112" cy="5665788"/>
        </p:xfrm>
        <a:graphic>
          <a:graphicData uri="http://schemas.openxmlformats.org/presentationml/2006/ole">
            <mc:AlternateContent xmlns:mc="http://schemas.openxmlformats.org/markup-compatibility/2006">
              <mc:Choice xmlns:v="urn:schemas-microsoft-com:vml" Requires="v">
                <p:oleObj spid="_x0000_s4129" name="Equation" r:id="rId4" imgW="3670300" imgH="3708400" progId="Equation.3">
                  <p:embed/>
                </p:oleObj>
              </mc:Choice>
              <mc:Fallback>
                <p:oleObj name="Equation" r:id="rId4" imgW="3670300" imgH="3708400" progId="Equation.3">
                  <p:embed/>
                  <p:pic>
                    <p:nvPicPr>
                      <p:cNvPr id="0" name=""/>
                      <p:cNvPicPr/>
                      <p:nvPr/>
                    </p:nvPicPr>
                    <p:blipFill>
                      <a:blip r:embed="rId5"/>
                      <a:stretch>
                        <a:fillRect/>
                      </a:stretch>
                    </p:blipFill>
                    <p:spPr>
                      <a:xfrm>
                        <a:off x="3544888" y="1012825"/>
                        <a:ext cx="5599112" cy="5665788"/>
                      </a:xfrm>
                      <a:prstGeom prst="rect">
                        <a:avLst/>
                      </a:prstGeom>
                    </p:spPr>
                  </p:pic>
                </p:oleObj>
              </mc:Fallback>
            </mc:AlternateContent>
          </a:graphicData>
        </a:graphic>
      </p:graphicFrame>
      <p:pic>
        <p:nvPicPr>
          <p:cNvPr id="11" name="Picture 10"/>
          <p:cNvPicPr>
            <a:picLocks noChangeAspect="1"/>
          </p:cNvPicPr>
          <p:nvPr/>
        </p:nvPicPr>
        <p:blipFill rotWithShape="1">
          <a:blip r:embed="rId6"/>
          <a:srcRect l="6827" t="15285" r="46990"/>
          <a:stretch/>
        </p:blipFill>
        <p:spPr>
          <a:xfrm>
            <a:off x="336614" y="3272964"/>
            <a:ext cx="2386887" cy="1560028"/>
          </a:xfrm>
          <a:prstGeom prst="rect">
            <a:avLst/>
          </a:prstGeom>
        </p:spPr>
      </p:pic>
      <p:sp>
        <p:nvSpPr>
          <p:cNvPr id="12" name="Rectangle 11"/>
          <p:cNvSpPr/>
          <p:nvPr/>
        </p:nvSpPr>
        <p:spPr>
          <a:xfrm>
            <a:off x="673226" y="4680519"/>
            <a:ext cx="550820" cy="152473"/>
          </a:xfrm>
          <a:prstGeom prst="rect">
            <a:avLst/>
          </a:prstGeom>
          <a:solidFill>
            <a:schemeClr val="tx2"/>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1881365" y="4680519"/>
            <a:ext cx="550820" cy="152473"/>
          </a:xfrm>
          <a:prstGeom prst="rect">
            <a:avLst/>
          </a:prstGeom>
          <a:solidFill>
            <a:schemeClr val="tx2"/>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TextBox 13"/>
          <p:cNvSpPr txBox="1"/>
          <p:nvPr/>
        </p:nvSpPr>
        <p:spPr>
          <a:xfrm>
            <a:off x="535521" y="4756498"/>
            <a:ext cx="932955" cy="369332"/>
          </a:xfrm>
          <a:prstGeom prst="rect">
            <a:avLst/>
          </a:prstGeom>
          <a:noFill/>
        </p:spPr>
        <p:txBody>
          <a:bodyPr wrap="none" rtlCol="0">
            <a:spAutoFit/>
          </a:bodyPr>
          <a:lstStyle/>
          <a:p>
            <a:r>
              <a:rPr lang="en-US" dirty="0">
                <a:solidFill>
                  <a:srgbClr val="D2533C"/>
                </a:solidFill>
              </a:rPr>
              <a:t>Rock 1</a:t>
            </a:r>
          </a:p>
        </p:txBody>
      </p:sp>
      <p:sp>
        <p:nvSpPr>
          <p:cNvPr id="15" name="TextBox 14"/>
          <p:cNvSpPr txBox="1"/>
          <p:nvPr/>
        </p:nvSpPr>
        <p:spPr>
          <a:xfrm>
            <a:off x="1759565" y="4755382"/>
            <a:ext cx="932955" cy="369332"/>
          </a:xfrm>
          <a:prstGeom prst="rect">
            <a:avLst/>
          </a:prstGeom>
          <a:noFill/>
        </p:spPr>
        <p:txBody>
          <a:bodyPr wrap="none" rtlCol="0">
            <a:spAutoFit/>
          </a:bodyPr>
          <a:lstStyle/>
          <a:p>
            <a:r>
              <a:rPr lang="en-US" dirty="0">
                <a:solidFill>
                  <a:srgbClr val="D2533C"/>
                </a:solidFill>
              </a:rPr>
              <a:t>Rock 2</a:t>
            </a:r>
          </a:p>
        </p:txBody>
      </p:sp>
      <p:sp>
        <p:nvSpPr>
          <p:cNvPr id="3" name="5-Point Star 2"/>
          <p:cNvSpPr/>
          <p:nvPr/>
        </p:nvSpPr>
        <p:spPr>
          <a:xfrm>
            <a:off x="4528953" y="6417456"/>
            <a:ext cx="275410" cy="261157"/>
          </a:xfrm>
          <a:prstGeom prst="star5">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999075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Warren’s control law for running over irregular terrain</a:t>
            </a:r>
          </a:p>
        </p:txBody>
      </p:sp>
      <p:sp>
        <p:nvSpPr>
          <p:cNvPr id="3" name="Content Placeholder 2"/>
          <p:cNvSpPr>
            <a:spLocks noGrp="1"/>
          </p:cNvSpPr>
          <p:nvPr>
            <p:ph idx="1"/>
          </p:nvPr>
        </p:nvSpPr>
        <p:spPr>
          <a:xfrm>
            <a:off x="1114424" y="2249026"/>
            <a:ext cx="7610476" cy="4017303"/>
          </a:xfrm>
        </p:spPr>
        <p:txBody>
          <a:bodyPr>
            <a:normAutofit/>
          </a:bodyPr>
          <a:lstStyle/>
          <a:p>
            <a:r>
              <a:rPr lang="en-US" dirty="0">
                <a:latin typeface="Times New Roman" panose="02020603050405020304" pitchFamily="18" charset="0"/>
                <a:cs typeface="Times New Roman" panose="02020603050405020304" pitchFamily="18" charset="0"/>
              </a:rPr>
              <a:t>The co</a:t>
            </a:r>
            <a:r>
              <a:rPr lang="en-US" altLang="zh-CN" dirty="0">
                <a:latin typeface="Times New Roman" panose="02020603050405020304" pitchFamily="18" charset="0"/>
                <a:cs typeface="Times New Roman" panose="02020603050405020304" pitchFamily="18" charset="0"/>
              </a:rPr>
              <a:t>n</a:t>
            </a:r>
            <a:r>
              <a:rPr lang="en-US" dirty="0">
                <a:latin typeface="Times New Roman" panose="02020603050405020304" pitchFamily="18" charset="0"/>
                <a:cs typeface="Times New Roman" panose="02020603050405020304" pitchFamily="18" charset="0"/>
              </a:rPr>
              <a:t>trol law: I = mg </a:t>
            </a:r>
            <a:r>
              <a:rPr lang="en-US" dirty="0" err="1">
                <a:latin typeface="Times New Roman" panose="02020603050405020304" pitchFamily="18" charset="0"/>
                <a:cs typeface="Times New Roman" panose="02020603050405020304" pitchFamily="18" charset="0"/>
              </a:rPr>
              <a:t>Δτ</a:t>
            </a:r>
            <a:r>
              <a:rPr lang="en-US" dirty="0">
                <a:latin typeface="Times New Roman" panose="02020603050405020304" pitchFamily="18" charset="0"/>
                <a:cs typeface="Times New Roman" panose="02020603050405020304" pitchFamily="18" charset="0"/>
              </a:rPr>
              <a:t>  </a:t>
            </a:r>
          </a:p>
          <a:p>
            <a:r>
              <a:rPr lang="en-US" dirty="0">
                <a:latin typeface="Times New Roman" panose="02020603050405020304" pitchFamily="18" charset="0"/>
                <a:cs typeface="Times New Roman" panose="02020603050405020304" pitchFamily="18" charset="0"/>
              </a:rPr>
              <a:t>What is the runner controlling for this task? The impulse.</a:t>
            </a:r>
          </a:p>
          <a:p>
            <a:r>
              <a:rPr lang="en-US" dirty="0">
                <a:latin typeface="Times New Roman" panose="02020603050405020304" pitchFamily="18" charset="0"/>
                <a:cs typeface="Times New Roman" panose="02020603050405020304" pitchFamily="18" charset="0"/>
              </a:rPr>
              <a:t>For an embodied runner, weight is given.</a:t>
            </a:r>
          </a:p>
          <a:p>
            <a:r>
              <a:rPr lang="en-US" dirty="0">
                <a:latin typeface="Times New Roman" panose="02020603050405020304" pitchFamily="18" charset="0"/>
                <a:cs typeface="Times New Roman" panose="02020603050405020304" pitchFamily="18" charset="0"/>
              </a:rPr>
              <a:t>He only needs to detect </a:t>
            </a:r>
            <a:r>
              <a:rPr lang="en-US" dirty="0" err="1">
                <a:latin typeface="Times New Roman" panose="02020603050405020304" pitchFamily="18" charset="0"/>
                <a:cs typeface="Times New Roman" panose="02020603050405020304" pitchFamily="18" charset="0"/>
              </a:rPr>
              <a:t>τ</a:t>
            </a:r>
            <a:r>
              <a:rPr lang="zh-CN" altLang="en-US"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(or to perceive the TTCs) to control for his running.</a:t>
            </a:r>
          </a:p>
          <a:p>
            <a:r>
              <a:rPr lang="en-US" dirty="0">
                <a:latin typeface="Times New Roman" panose="02020603050405020304" pitchFamily="18" charset="0"/>
                <a:cs typeface="Times New Roman" panose="02020603050405020304" pitchFamily="18" charset="0"/>
              </a:rPr>
              <a:t>This is a good example of</a:t>
            </a:r>
          </a:p>
          <a:p>
            <a:pPr lvl="1"/>
            <a:r>
              <a:rPr lang="en-US" dirty="0">
                <a:latin typeface="Times New Roman" panose="02020603050405020304" pitchFamily="18" charset="0"/>
                <a:cs typeface="Times New Roman" panose="02020603050405020304" pitchFamily="18" charset="0"/>
              </a:rPr>
              <a:t>Perception-action coupling</a:t>
            </a:r>
          </a:p>
          <a:p>
            <a:pPr lvl="1"/>
            <a:r>
              <a:rPr lang="en-US" dirty="0">
                <a:latin typeface="Times New Roman" panose="02020603050405020304" pitchFamily="18" charset="0"/>
                <a:cs typeface="Times New Roman" panose="02020603050405020304" pitchFamily="18" charset="0"/>
              </a:rPr>
              <a:t>Embodied P/A</a:t>
            </a:r>
          </a:p>
          <a:p>
            <a:pPr lvl="1"/>
            <a:r>
              <a:rPr lang="en-US" dirty="0">
                <a:latin typeface="Times New Roman" panose="02020603050405020304" pitchFamily="18" charset="0"/>
                <a:cs typeface="Times New Roman" panose="02020603050405020304" pitchFamily="18" charset="0"/>
              </a:rPr>
              <a:t>Higher-order control (coordination and reduction of DF)</a:t>
            </a:r>
          </a:p>
        </p:txBody>
      </p:sp>
    </p:spTree>
    <p:extLst>
      <p:ext uri="{BB962C8B-B14F-4D97-AF65-F5344CB8AC3E}">
        <p14:creationId xmlns:p14="http://schemas.microsoft.com/office/powerpoint/2010/main" val="4175151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p:sp>
        <p:nvSpPr>
          <p:cNvPr id="3" name="Content Placeholder 2"/>
          <p:cNvSpPr>
            <a:spLocks noGrp="1"/>
          </p:cNvSpPr>
          <p:nvPr>
            <p:ph idx="1"/>
          </p:nvPr>
        </p:nvSpPr>
        <p:spPr>
          <a:xfrm>
            <a:off x="1114424" y="2172529"/>
            <a:ext cx="7610476" cy="4685471"/>
          </a:xfrm>
        </p:spPr>
        <p:txBody>
          <a:bodyPr>
            <a:normAutofit/>
          </a:bodyPr>
          <a:lstStyle/>
          <a:p>
            <a:r>
              <a:rPr lang="en-US" dirty="0">
                <a:latin typeface="Times New Roman" panose="02020603050405020304" pitchFamily="18" charset="0"/>
                <a:cs typeface="Times New Roman" panose="02020603050405020304" pitchFamily="18" charset="0"/>
              </a:rPr>
              <a:t>Human walking: swing phase = pendulum dynamics; stance phase = inverted pendulum dynamics</a:t>
            </a:r>
          </a:p>
          <a:p>
            <a:r>
              <a:rPr lang="en-US" dirty="0">
                <a:latin typeface="Times New Roman" panose="02020603050405020304" pitchFamily="18" charset="0"/>
                <a:cs typeface="Times New Roman" panose="02020603050405020304" pitchFamily="18" charset="0"/>
              </a:rPr>
              <a:t>Human running: swing phase = pendulum; stance = bouncing ball dynamics (elastic compression/mass spring + projectile motion during flight)</a:t>
            </a:r>
          </a:p>
          <a:p>
            <a:r>
              <a:rPr lang="en-US" dirty="0">
                <a:latin typeface="Times New Roman" panose="02020603050405020304" pitchFamily="18" charset="0"/>
                <a:cs typeface="Times New Roman" panose="02020603050405020304" pitchFamily="18" charset="0"/>
              </a:rPr>
              <a:t>Horse gait transition to save energy – evolutionary advantage.</a:t>
            </a:r>
          </a:p>
          <a:p>
            <a:r>
              <a:rPr lang="en-US" dirty="0">
                <a:latin typeface="Times New Roman" panose="02020603050405020304" pitchFamily="18" charset="0"/>
                <a:cs typeface="Times New Roman" panose="02020603050405020304" pitchFamily="18" charset="0"/>
              </a:rPr>
              <a:t>The control of locomotion over irregular terrain: I = mg </a:t>
            </a:r>
            <a:r>
              <a:rPr lang="en-US" dirty="0" err="1">
                <a:latin typeface="Times New Roman" panose="02020603050405020304" pitchFamily="18" charset="0"/>
                <a:cs typeface="Times New Roman" panose="02020603050405020304" pitchFamily="18" charset="0"/>
              </a:rPr>
              <a:t>Δτ</a:t>
            </a:r>
            <a:r>
              <a:rPr lang="en-US" dirty="0">
                <a:latin typeface="Times New Roman" panose="02020603050405020304" pitchFamily="18" charset="0"/>
                <a:cs typeface="Times New Roman" panose="02020603050405020304" pitchFamily="18" charset="0"/>
              </a:rPr>
              <a:t> </a:t>
            </a:r>
          </a:p>
          <a:p>
            <a:r>
              <a:rPr lang="en-US" altLang="zh-CN" dirty="0" err="1">
                <a:latin typeface="Times New Roman" panose="02020603050405020304" pitchFamily="18" charset="0"/>
                <a:cs typeface="Times New Roman" panose="02020603050405020304" pitchFamily="18" charset="0"/>
              </a:rPr>
              <a:t>Raibert’s</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approach</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to</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building</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locomoting</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robots</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why</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do</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they</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look</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so</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animal-like?</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810938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classic example of</a:t>
            </a:r>
            <a:r>
              <a:rPr lang="zh-CN" altLang="en-US" dirty="0"/>
              <a:t> </a:t>
            </a:r>
            <a:r>
              <a:rPr lang="en-US" altLang="zh-CN" dirty="0"/>
              <a:t>control</a:t>
            </a:r>
            <a:r>
              <a:rPr lang="zh-CN" altLang="en-US" dirty="0"/>
              <a:t> </a:t>
            </a:r>
            <a:r>
              <a:rPr lang="en-US" altLang="zh-CN" dirty="0"/>
              <a:t>and</a:t>
            </a:r>
            <a:r>
              <a:rPr lang="zh-CN" altLang="en-US" dirty="0"/>
              <a:t> </a:t>
            </a:r>
            <a:r>
              <a:rPr lang="en-US" altLang="zh-CN" dirty="0"/>
              <a:t>coordination</a:t>
            </a:r>
            <a:r>
              <a:rPr lang="en-US" dirty="0"/>
              <a:t> </a:t>
            </a:r>
          </a:p>
        </p:txBody>
      </p:sp>
      <p:sp>
        <p:nvSpPr>
          <p:cNvPr id="3" name="Text Placeholder 2"/>
          <p:cNvSpPr>
            <a:spLocks noGrp="1"/>
          </p:cNvSpPr>
          <p:nvPr>
            <p:ph type="body" idx="1"/>
          </p:nvPr>
        </p:nvSpPr>
        <p:spPr/>
        <p:txBody>
          <a:bodyPr/>
          <a:lstStyle/>
          <a:p>
            <a:r>
              <a:rPr lang="en-US" dirty="0"/>
              <a:t>Parsimonious</a:t>
            </a:r>
            <a:r>
              <a:rPr lang="zh-CN" altLang="en-US" dirty="0"/>
              <a:t> </a:t>
            </a:r>
            <a:r>
              <a:rPr lang="en-US" altLang="zh-CN" dirty="0"/>
              <a:t>and</a:t>
            </a:r>
            <a:r>
              <a:rPr lang="zh-CN" altLang="en-US" dirty="0"/>
              <a:t> </a:t>
            </a:r>
            <a:r>
              <a:rPr lang="en-US" altLang="zh-CN" dirty="0"/>
              <a:t>efficient!</a:t>
            </a:r>
            <a:endParaRPr lang="en-US" dirty="0"/>
          </a:p>
        </p:txBody>
      </p:sp>
    </p:spTree>
    <p:extLst>
      <p:ext uri="{BB962C8B-B14F-4D97-AF65-F5344CB8AC3E}">
        <p14:creationId xmlns:p14="http://schemas.microsoft.com/office/powerpoint/2010/main" val="76647275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Reading </a:t>
            </a:r>
          </a:p>
        </p:txBody>
      </p:sp>
      <p:sp>
        <p:nvSpPr>
          <p:cNvPr id="3" name="Content Placeholder 2"/>
          <p:cNvSpPr>
            <a:spLocks noGrp="1"/>
          </p:cNvSpPr>
          <p:nvPr>
            <p:ph idx="1"/>
          </p:nvPr>
        </p:nvSpPr>
        <p:spPr/>
        <p:txBody>
          <a:bodyPr/>
          <a:lstStyle/>
          <a:p>
            <a:r>
              <a:rPr lang="en-US" dirty="0">
                <a:latin typeface="Times New Roman" panose="02020603050405020304" pitchFamily="18" charset="0"/>
                <a:cs typeface="Times New Roman" panose="02020603050405020304" pitchFamily="18" charset="0"/>
              </a:rPr>
              <a:t>Warren, Young &amp; Lee (1986)</a:t>
            </a:r>
            <a:r>
              <a:rPr lang="en-US" altLang="zh-CN" dirty="0">
                <a:latin typeface="Times New Roman" panose="02020603050405020304" pitchFamily="18" charset="0"/>
                <a:cs typeface="Times New Roman" panose="02020603050405020304" pitchFamily="18" charset="0"/>
              </a:rPr>
              <a:t>:</a:t>
            </a:r>
            <a:r>
              <a:rPr lang="en-US" dirty="0">
                <a:latin typeface="Times New Roman" panose="02020603050405020304" pitchFamily="18" charset="0"/>
                <a:cs typeface="Times New Roman" panose="02020603050405020304" pitchFamily="18" charset="0"/>
              </a:rPr>
              <a:t> Running over irregular terrain.</a:t>
            </a:r>
          </a:p>
          <a:p>
            <a:r>
              <a:rPr lang="en-US" altLang="zh-CN" dirty="0" err="1">
                <a:latin typeface="Times New Roman" panose="02020603050405020304" pitchFamily="18" charset="0"/>
                <a:cs typeface="Times New Roman" panose="02020603050405020304" pitchFamily="18" charset="0"/>
              </a:rPr>
              <a:t>Raibert</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(1986):</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Legged</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robots</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that</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balance</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Ch</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1</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870138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Raibert’s</a:t>
            </a:r>
            <a:r>
              <a:rPr lang="en-US" dirty="0"/>
              <a:t> hopping robot</a:t>
            </a:r>
            <a:r>
              <a:rPr lang="zh-CN" altLang="en-US" dirty="0"/>
              <a:t> </a:t>
            </a:r>
            <a:r>
              <a:rPr lang="en-US" altLang="zh-CN" dirty="0"/>
              <a:t>(1986)</a:t>
            </a:r>
            <a:endParaRPr lang="en-US" dirty="0"/>
          </a:p>
        </p:txBody>
      </p:sp>
      <p:pic>
        <p:nvPicPr>
          <p:cNvPr id="5" name="Picture 4"/>
          <p:cNvPicPr>
            <a:picLocks noChangeAspect="1"/>
          </p:cNvPicPr>
          <p:nvPr/>
        </p:nvPicPr>
        <p:blipFill>
          <a:blip r:embed="rId2"/>
          <a:stretch>
            <a:fillRect/>
          </a:stretch>
        </p:blipFill>
        <p:spPr>
          <a:xfrm>
            <a:off x="4147050" y="1919845"/>
            <a:ext cx="4343400" cy="3009900"/>
          </a:xfrm>
          <a:prstGeom prst="rect">
            <a:avLst/>
          </a:prstGeom>
        </p:spPr>
      </p:pic>
      <p:sp>
        <p:nvSpPr>
          <p:cNvPr id="6" name="TextBox 5"/>
          <p:cNvSpPr txBox="1"/>
          <p:nvPr/>
        </p:nvSpPr>
        <p:spPr>
          <a:xfrm>
            <a:off x="4284947" y="4826675"/>
            <a:ext cx="4628866" cy="1754326"/>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One-legged hopping robot</a:t>
            </a:r>
          </a:p>
          <a:p>
            <a:r>
              <a:rPr lang="en-US" dirty="0">
                <a:latin typeface="Times New Roman" panose="02020603050405020304" pitchFamily="18" charset="0"/>
                <a:cs typeface="Times New Roman" panose="02020603050405020304" pitchFamily="18" charset="0"/>
              </a:rPr>
              <a:t>Great balance</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great</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stability</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No central computational controller (no “brain”)</a:t>
            </a:r>
          </a:p>
          <a:p>
            <a:r>
              <a:rPr lang="en-US" altLang="zh-CN" dirty="0">
                <a:latin typeface="Times New Roman" panose="02020603050405020304" pitchFamily="18" charset="0"/>
                <a:cs typeface="Times New Roman" panose="02020603050405020304" pitchFamily="18" charset="0"/>
              </a:rPr>
              <a:t>Uses</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feedback</a:t>
            </a:r>
            <a:r>
              <a:rPr lang="zh-CN" altLang="en-US" dirty="0">
                <a:latin typeface="Times New Roman" panose="02020603050405020304" pitchFamily="18" charset="0"/>
                <a:cs typeface="Times New Roman" panose="02020603050405020304" pitchFamily="18" charset="0"/>
              </a:rPr>
              <a:t> </a:t>
            </a:r>
            <a:r>
              <a:rPr lang="zh-CN" altLang="zh-CN"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sensory-motion</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link)</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Purely dynamical</a:t>
            </a:r>
          </a:p>
          <a:p>
            <a:r>
              <a:rPr lang="en-US" dirty="0">
                <a:latin typeface="Times New Roman" panose="02020603050405020304" pitchFamily="18" charset="0"/>
                <a:cs typeface="Times New Roman" panose="02020603050405020304" pitchFamily="18" charset="0"/>
              </a:rPr>
              <a:t>Extremely</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animal-like</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movement</a:t>
            </a:r>
            <a:endParaRPr lang="en-US" dirty="0">
              <a:latin typeface="Times New Roman" panose="02020603050405020304" pitchFamily="18" charset="0"/>
              <a:cs typeface="Times New Roman" panose="02020603050405020304" pitchFamily="18" charset="0"/>
            </a:endParaRPr>
          </a:p>
        </p:txBody>
      </p:sp>
      <p:pic>
        <p:nvPicPr>
          <p:cNvPr id="7" name="Picture 6"/>
          <p:cNvPicPr>
            <a:picLocks noChangeAspect="1"/>
          </p:cNvPicPr>
          <p:nvPr/>
        </p:nvPicPr>
        <p:blipFill>
          <a:blip r:embed="rId3"/>
          <a:stretch>
            <a:fillRect/>
          </a:stretch>
        </p:blipFill>
        <p:spPr>
          <a:xfrm>
            <a:off x="939754" y="2165384"/>
            <a:ext cx="2730500" cy="3810000"/>
          </a:xfrm>
          <a:prstGeom prst="rect">
            <a:avLst/>
          </a:prstGeom>
        </p:spPr>
      </p:pic>
      <p:sp>
        <p:nvSpPr>
          <p:cNvPr id="9" name="TextBox 8"/>
          <p:cNvSpPr txBox="1"/>
          <p:nvPr/>
        </p:nvSpPr>
        <p:spPr>
          <a:xfrm>
            <a:off x="474680" y="6234254"/>
            <a:ext cx="3195574" cy="523220"/>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https://</a:t>
            </a:r>
            <a:r>
              <a:rPr lang="en-US" sz="1400" dirty="0" err="1">
                <a:latin typeface="Times New Roman" panose="02020603050405020304" pitchFamily="18" charset="0"/>
                <a:cs typeface="Times New Roman" panose="02020603050405020304" pitchFamily="18" charset="0"/>
              </a:rPr>
              <a:t>www.youtube.com</a:t>
            </a:r>
            <a:r>
              <a:rPr lang="en-US" sz="1400" dirty="0">
                <a:latin typeface="Times New Roman" panose="02020603050405020304" pitchFamily="18" charset="0"/>
                <a:cs typeface="Times New Roman" panose="02020603050405020304" pitchFamily="18" charset="0"/>
              </a:rPr>
              <a:t>/</a:t>
            </a:r>
            <a:r>
              <a:rPr lang="en-US" sz="1400" dirty="0" err="1">
                <a:latin typeface="Times New Roman" panose="02020603050405020304" pitchFamily="18" charset="0"/>
                <a:cs typeface="Times New Roman" panose="02020603050405020304" pitchFamily="18" charset="0"/>
              </a:rPr>
              <a:t>watch?v</a:t>
            </a:r>
            <a:r>
              <a:rPr lang="en-US" sz="1400" dirty="0">
                <a:latin typeface="Times New Roman" panose="02020603050405020304" pitchFamily="18" charset="0"/>
                <a:cs typeface="Times New Roman" panose="02020603050405020304" pitchFamily="18" charset="0"/>
              </a:rPr>
              <a:t>=moENDzu_rS0</a:t>
            </a:r>
          </a:p>
        </p:txBody>
      </p:sp>
    </p:spTree>
    <p:extLst>
      <p:ext uri="{BB962C8B-B14F-4D97-AF65-F5344CB8AC3E}">
        <p14:creationId xmlns:p14="http://schemas.microsoft.com/office/powerpoint/2010/main" val="19063250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Raibert</a:t>
            </a:r>
            <a:r>
              <a:rPr lang="zh-CN" altLang="en-US" dirty="0"/>
              <a:t> </a:t>
            </a:r>
            <a:r>
              <a:rPr lang="en-US" altLang="zh-CN" dirty="0"/>
              <a:t>on</a:t>
            </a:r>
            <a:r>
              <a:rPr lang="zh-CN" altLang="en-US" dirty="0"/>
              <a:t> </a:t>
            </a:r>
            <a:r>
              <a:rPr lang="en-US" altLang="zh-CN" dirty="0"/>
              <a:t>movement</a:t>
            </a:r>
            <a:r>
              <a:rPr lang="zh-CN" altLang="en-US" dirty="0"/>
              <a:t> </a:t>
            </a:r>
            <a:r>
              <a:rPr lang="en-US" altLang="zh-CN" dirty="0"/>
              <a:t>control</a:t>
            </a:r>
            <a:endParaRPr lang="en-US" dirty="0"/>
          </a:p>
        </p:txBody>
      </p:sp>
      <p:sp>
        <p:nvSpPr>
          <p:cNvPr id="3" name="Content Placeholder 2"/>
          <p:cNvSpPr>
            <a:spLocks noGrp="1"/>
          </p:cNvSpPr>
          <p:nvPr>
            <p:ph idx="1"/>
          </p:nvPr>
        </p:nvSpPr>
        <p:spPr/>
        <p:txBody>
          <a:bodyPr>
            <a:normAutofit lnSpcReduction="10000"/>
          </a:bodyPr>
          <a:lstStyle/>
          <a:p>
            <a:r>
              <a:rPr lang="en-US" dirty="0">
                <a:solidFill>
                  <a:srgbClr val="FF0000"/>
                </a:solidFill>
                <a:latin typeface="Times New Roman" panose="02020603050405020304" pitchFamily="18" charset="0"/>
                <a:cs typeface="Times New Roman" panose="02020603050405020304" pitchFamily="18" charset="0"/>
              </a:rPr>
              <a:t>Build</a:t>
            </a:r>
            <a:r>
              <a:rPr lang="zh-CN" altLang="en-US" dirty="0">
                <a:solidFill>
                  <a:srgbClr val="FF0000"/>
                </a:solidFill>
                <a:latin typeface="Times New Roman" panose="02020603050405020304" pitchFamily="18" charset="0"/>
                <a:cs typeface="Times New Roman" panose="02020603050405020304" pitchFamily="18" charset="0"/>
              </a:rPr>
              <a:t> </a:t>
            </a:r>
            <a:r>
              <a:rPr lang="en-US" altLang="zh-CN" dirty="0">
                <a:solidFill>
                  <a:srgbClr val="FF0000"/>
                </a:solidFill>
                <a:latin typeface="Times New Roman" panose="02020603050405020304" pitchFamily="18" charset="0"/>
                <a:cs typeface="Times New Roman" panose="02020603050405020304" pitchFamily="18" charset="0"/>
              </a:rPr>
              <a:t>robots</a:t>
            </a:r>
            <a:r>
              <a:rPr lang="zh-CN" altLang="en-US" dirty="0">
                <a:solidFill>
                  <a:srgbClr val="FF0000"/>
                </a:solidFill>
                <a:latin typeface="Times New Roman" panose="02020603050405020304" pitchFamily="18" charset="0"/>
                <a:cs typeface="Times New Roman" panose="02020603050405020304" pitchFamily="18" charset="0"/>
              </a:rPr>
              <a:t> </a:t>
            </a:r>
            <a:r>
              <a:rPr lang="en-US" altLang="zh-CN" dirty="0">
                <a:solidFill>
                  <a:srgbClr val="FF0000"/>
                </a:solidFill>
                <a:latin typeface="Times New Roman" panose="02020603050405020304" pitchFamily="18" charset="0"/>
                <a:cs typeface="Times New Roman" panose="02020603050405020304" pitchFamily="18" charset="0"/>
              </a:rPr>
              <a:t>by</a:t>
            </a:r>
            <a:r>
              <a:rPr lang="zh-CN" altLang="en-US" dirty="0">
                <a:solidFill>
                  <a:srgbClr val="FF0000"/>
                </a:solidFill>
                <a:latin typeface="Times New Roman" panose="02020603050405020304" pitchFamily="18" charset="0"/>
                <a:cs typeface="Times New Roman" panose="02020603050405020304" pitchFamily="18" charset="0"/>
              </a:rPr>
              <a:t> </a:t>
            </a:r>
            <a:r>
              <a:rPr lang="en-US" altLang="zh-CN" dirty="0">
                <a:solidFill>
                  <a:srgbClr val="FF0000"/>
                </a:solidFill>
                <a:latin typeface="Times New Roman" panose="02020603050405020304" pitchFamily="18" charset="0"/>
                <a:cs typeface="Times New Roman" panose="02020603050405020304" pitchFamily="18" charset="0"/>
              </a:rPr>
              <a:t>learning</a:t>
            </a:r>
            <a:r>
              <a:rPr lang="zh-CN" altLang="en-US" dirty="0">
                <a:solidFill>
                  <a:srgbClr val="FF0000"/>
                </a:solidFill>
                <a:latin typeface="Times New Roman" panose="02020603050405020304" pitchFamily="18" charset="0"/>
                <a:cs typeface="Times New Roman" panose="02020603050405020304" pitchFamily="18" charset="0"/>
              </a:rPr>
              <a:t> </a:t>
            </a:r>
            <a:r>
              <a:rPr lang="en-US" altLang="zh-CN" dirty="0">
                <a:solidFill>
                  <a:srgbClr val="FF0000"/>
                </a:solidFill>
                <a:latin typeface="Times New Roman" panose="02020603050405020304" pitchFamily="18" charset="0"/>
                <a:cs typeface="Times New Roman" panose="02020603050405020304" pitchFamily="18" charset="0"/>
              </a:rPr>
              <a:t>human</a:t>
            </a:r>
            <a:r>
              <a:rPr lang="zh-CN" altLang="en-US" dirty="0">
                <a:solidFill>
                  <a:srgbClr val="FF0000"/>
                </a:solidFill>
                <a:latin typeface="Times New Roman" panose="02020603050405020304" pitchFamily="18" charset="0"/>
                <a:cs typeface="Times New Roman" panose="02020603050405020304" pitchFamily="18" charset="0"/>
              </a:rPr>
              <a:t> </a:t>
            </a:r>
            <a:r>
              <a:rPr lang="en-US" altLang="zh-CN" dirty="0">
                <a:solidFill>
                  <a:srgbClr val="FF0000"/>
                </a:solidFill>
                <a:latin typeface="Times New Roman" panose="02020603050405020304" pitchFamily="18" charset="0"/>
                <a:cs typeface="Times New Roman" panose="02020603050405020304" pitchFamily="18" charset="0"/>
              </a:rPr>
              <a:t>movement</a:t>
            </a:r>
            <a:r>
              <a:rPr lang="zh-CN" altLang="en-US" dirty="0">
                <a:solidFill>
                  <a:srgbClr val="FF0000"/>
                </a:solidFill>
                <a:latin typeface="Times New Roman" panose="02020603050405020304" pitchFamily="18" charset="0"/>
                <a:cs typeface="Times New Roman" panose="02020603050405020304" pitchFamily="18" charset="0"/>
              </a:rPr>
              <a:t> </a:t>
            </a:r>
            <a:r>
              <a:rPr lang="en-US" altLang="zh-CN" dirty="0">
                <a:solidFill>
                  <a:srgbClr val="FF0000"/>
                </a:solidFill>
                <a:latin typeface="Times New Roman" panose="02020603050405020304" pitchFamily="18" charset="0"/>
                <a:cs typeface="Times New Roman" panose="02020603050405020304" pitchFamily="18" charset="0"/>
              </a:rPr>
              <a:t>behaviors</a:t>
            </a:r>
          </a:p>
          <a:p>
            <a:r>
              <a:rPr lang="en-US" dirty="0">
                <a:solidFill>
                  <a:srgbClr val="FF0000"/>
                </a:solidFill>
                <a:latin typeface="Times New Roman" panose="02020603050405020304" pitchFamily="18" charset="0"/>
                <a:cs typeface="Times New Roman" panose="02020603050405020304" pitchFamily="18" charset="0"/>
              </a:rPr>
              <a:t>Design</a:t>
            </a:r>
            <a:r>
              <a:rPr lang="zh-CN" altLang="en-US" dirty="0">
                <a:solidFill>
                  <a:srgbClr val="FF0000"/>
                </a:solidFill>
                <a:latin typeface="Times New Roman" panose="02020603050405020304" pitchFamily="18" charset="0"/>
                <a:cs typeface="Times New Roman" panose="02020603050405020304" pitchFamily="18" charset="0"/>
              </a:rPr>
              <a:t> </a:t>
            </a:r>
            <a:r>
              <a:rPr lang="en-US" altLang="zh-CN" dirty="0">
                <a:solidFill>
                  <a:srgbClr val="FF0000"/>
                </a:solidFill>
                <a:latin typeface="Times New Roman" panose="02020603050405020304" pitchFamily="18" charset="0"/>
                <a:cs typeface="Times New Roman" panose="02020603050405020304" pitchFamily="18" charset="0"/>
              </a:rPr>
              <a:t>robots</a:t>
            </a:r>
            <a:r>
              <a:rPr lang="zh-CN" altLang="en-US" dirty="0">
                <a:solidFill>
                  <a:srgbClr val="FF0000"/>
                </a:solidFill>
                <a:latin typeface="Times New Roman" panose="02020603050405020304" pitchFamily="18" charset="0"/>
                <a:cs typeface="Times New Roman" panose="02020603050405020304" pitchFamily="18" charset="0"/>
              </a:rPr>
              <a:t> </a:t>
            </a:r>
            <a:r>
              <a:rPr lang="en-US" altLang="zh-CN" dirty="0">
                <a:solidFill>
                  <a:srgbClr val="FF0000"/>
                </a:solidFill>
                <a:latin typeface="Times New Roman" panose="02020603050405020304" pitchFamily="18" charset="0"/>
                <a:cs typeface="Times New Roman" panose="02020603050405020304" pitchFamily="18" charset="0"/>
              </a:rPr>
              <a:t>and</a:t>
            </a:r>
            <a:r>
              <a:rPr lang="zh-CN" altLang="en-US" dirty="0">
                <a:solidFill>
                  <a:srgbClr val="FF0000"/>
                </a:solidFill>
                <a:latin typeface="Times New Roman" panose="02020603050405020304" pitchFamily="18" charset="0"/>
                <a:cs typeface="Times New Roman" panose="02020603050405020304" pitchFamily="18" charset="0"/>
              </a:rPr>
              <a:t> </a:t>
            </a:r>
            <a:r>
              <a:rPr lang="en-US" altLang="zh-CN" dirty="0">
                <a:solidFill>
                  <a:srgbClr val="FF0000"/>
                </a:solidFill>
                <a:latin typeface="Times New Roman" panose="02020603050405020304" pitchFamily="18" charset="0"/>
                <a:cs typeface="Times New Roman" panose="02020603050405020304" pitchFamily="18" charset="0"/>
              </a:rPr>
              <a:t>test</a:t>
            </a:r>
            <a:r>
              <a:rPr lang="zh-CN" altLang="en-US" dirty="0">
                <a:solidFill>
                  <a:srgbClr val="FF0000"/>
                </a:solidFill>
                <a:latin typeface="Times New Roman" panose="02020603050405020304" pitchFamily="18" charset="0"/>
                <a:cs typeface="Times New Roman" panose="02020603050405020304" pitchFamily="18" charset="0"/>
              </a:rPr>
              <a:t> </a:t>
            </a:r>
            <a:r>
              <a:rPr lang="en-US" altLang="zh-CN" dirty="0">
                <a:solidFill>
                  <a:srgbClr val="FF0000"/>
                </a:solidFill>
                <a:latin typeface="Times New Roman" panose="02020603050405020304" pitchFamily="18" charset="0"/>
                <a:cs typeface="Times New Roman" panose="02020603050405020304" pitchFamily="18" charset="0"/>
              </a:rPr>
              <a:t>models</a:t>
            </a:r>
            <a:r>
              <a:rPr lang="zh-CN" altLang="en-US" dirty="0">
                <a:solidFill>
                  <a:srgbClr val="FF0000"/>
                </a:solidFill>
                <a:latin typeface="Times New Roman" panose="02020603050405020304" pitchFamily="18" charset="0"/>
                <a:cs typeface="Times New Roman" panose="02020603050405020304" pitchFamily="18" charset="0"/>
              </a:rPr>
              <a:t> </a:t>
            </a:r>
            <a:r>
              <a:rPr lang="en-US" altLang="zh-CN" dirty="0">
                <a:solidFill>
                  <a:srgbClr val="FF0000"/>
                </a:solidFill>
                <a:latin typeface="Times New Roman" panose="02020603050405020304" pitchFamily="18" charset="0"/>
                <a:cs typeface="Times New Roman" panose="02020603050405020304" pitchFamily="18" charset="0"/>
              </a:rPr>
              <a:t>to</a:t>
            </a:r>
            <a:r>
              <a:rPr lang="zh-CN" altLang="en-US" dirty="0">
                <a:solidFill>
                  <a:srgbClr val="FF0000"/>
                </a:solidFill>
                <a:latin typeface="Times New Roman" panose="02020603050405020304" pitchFamily="18" charset="0"/>
                <a:cs typeface="Times New Roman" panose="02020603050405020304" pitchFamily="18" charset="0"/>
              </a:rPr>
              <a:t> </a:t>
            </a:r>
            <a:r>
              <a:rPr lang="en-US" altLang="zh-CN" dirty="0">
                <a:solidFill>
                  <a:srgbClr val="FF0000"/>
                </a:solidFill>
                <a:latin typeface="Times New Roman" panose="02020603050405020304" pitchFamily="18" charset="0"/>
                <a:cs typeface="Times New Roman" panose="02020603050405020304" pitchFamily="18" charset="0"/>
              </a:rPr>
              <a:t>gain</a:t>
            </a:r>
            <a:r>
              <a:rPr lang="zh-CN" altLang="en-US" dirty="0">
                <a:solidFill>
                  <a:srgbClr val="FF0000"/>
                </a:solidFill>
                <a:latin typeface="Times New Roman" panose="02020603050405020304" pitchFamily="18" charset="0"/>
                <a:cs typeface="Times New Roman" panose="02020603050405020304" pitchFamily="18" charset="0"/>
              </a:rPr>
              <a:t> </a:t>
            </a:r>
            <a:r>
              <a:rPr lang="en-US" altLang="zh-CN" dirty="0">
                <a:solidFill>
                  <a:srgbClr val="FF0000"/>
                </a:solidFill>
                <a:latin typeface="Times New Roman" panose="02020603050405020304" pitchFamily="18" charset="0"/>
                <a:cs typeface="Times New Roman" panose="02020603050405020304" pitchFamily="18" charset="0"/>
              </a:rPr>
              <a:t>knowledge</a:t>
            </a:r>
            <a:r>
              <a:rPr lang="zh-CN" altLang="en-US" dirty="0">
                <a:solidFill>
                  <a:srgbClr val="FF0000"/>
                </a:solidFill>
                <a:latin typeface="Times New Roman" panose="02020603050405020304" pitchFamily="18" charset="0"/>
                <a:cs typeface="Times New Roman" panose="02020603050405020304" pitchFamily="18" charset="0"/>
              </a:rPr>
              <a:t> </a:t>
            </a:r>
            <a:r>
              <a:rPr lang="en-US" altLang="zh-CN" dirty="0">
                <a:solidFill>
                  <a:srgbClr val="FF0000"/>
                </a:solidFill>
                <a:latin typeface="Times New Roman" panose="02020603050405020304" pitchFamily="18" charset="0"/>
                <a:cs typeface="Times New Roman" panose="02020603050405020304" pitchFamily="18" charset="0"/>
              </a:rPr>
              <a:t>on</a:t>
            </a:r>
            <a:r>
              <a:rPr lang="zh-CN" altLang="en-US" dirty="0">
                <a:solidFill>
                  <a:srgbClr val="FF0000"/>
                </a:solidFill>
                <a:latin typeface="Times New Roman" panose="02020603050405020304" pitchFamily="18" charset="0"/>
                <a:cs typeface="Times New Roman" panose="02020603050405020304" pitchFamily="18" charset="0"/>
              </a:rPr>
              <a:t> </a:t>
            </a:r>
            <a:r>
              <a:rPr lang="en-US" altLang="zh-CN" dirty="0">
                <a:solidFill>
                  <a:srgbClr val="FF0000"/>
                </a:solidFill>
                <a:latin typeface="Times New Roman" panose="02020603050405020304" pitchFamily="18" charset="0"/>
                <a:cs typeface="Times New Roman" panose="02020603050405020304" pitchFamily="18" charset="0"/>
              </a:rPr>
              <a:t>human</a:t>
            </a:r>
            <a:r>
              <a:rPr lang="zh-CN" altLang="en-US" dirty="0">
                <a:solidFill>
                  <a:srgbClr val="FF0000"/>
                </a:solidFill>
                <a:latin typeface="Times New Roman" panose="02020603050405020304" pitchFamily="18" charset="0"/>
                <a:cs typeface="Times New Roman" panose="02020603050405020304" pitchFamily="18" charset="0"/>
              </a:rPr>
              <a:t> </a:t>
            </a:r>
            <a:r>
              <a:rPr lang="en-US" altLang="zh-CN" dirty="0">
                <a:solidFill>
                  <a:srgbClr val="FF0000"/>
                </a:solidFill>
                <a:latin typeface="Times New Roman" panose="02020603050405020304" pitchFamily="18" charset="0"/>
                <a:cs typeface="Times New Roman" panose="02020603050405020304" pitchFamily="18" charset="0"/>
              </a:rPr>
              <a:t>behaviors</a:t>
            </a:r>
          </a:p>
          <a:p>
            <a:r>
              <a:rPr lang="en-US" dirty="0">
                <a:latin typeface="Times New Roman" panose="02020603050405020304" pitchFamily="18" charset="0"/>
                <a:cs typeface="Times New Roman" panose="02020603050405020304" pitchFamily="18" charset="0"/>
              </a:rPr>
              <a:t>The</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control</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of</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locomotion</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is</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based</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on</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simple</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and</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efficient</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dynamical</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models:</a:t>
            </a:r>
          </a:p>
          <a:p>
            <a:pPr marL="0" indent="0" algn="ctr">
              <a:buNone/>
            </a:pPr>
            <a:r>
              <a:rPr lang="en-US" altLang="zh-CN" b="1" dirty="0">
                <a:solidFill>
                  <a:srgbClr val="FF0000"/>
                </a:solidFill>
                <a:latin typeface="Times New Roman" panose="02020603050405020304" pitchFamily="18" charset="0"/>
                <a:cs typeface="Times New Roman" panose="02020603050405020304" pitchFamily="18" charset="0"/>
              </a:rPr>
              <a:t>the</a:t>
            </a:r>
            <a:r>
              <a:rPr lang="zh-CN" altLang="en-US" b="1" dirty="0">
                <a:solidFill>
                  <a:srgbClr val="FF0000"/>
                </a:solidFill>
                <a:latin typeface="Times New Roman" panose="02020603050405020304" pitchFamily="18" charset="0"/>
                <a:cs typeface="Times New Roman" panose="02020603050405020304" pitchFamily="18" charset="0"/>
              </a:rPr>
              <a:t> </a:t>
            </a:r>
            <a:r>
              <a:rPr lang="en-US" altLang="zh-CN" b="1" dirty="0">
                <a:solidFill>
                  <a:srgbClr val="FF0000"/>
                </a:solidFill>
                <a:latin typeface="Times New Roman" panose="02020603050405020304" pitchFamily="18" charset="0"/>
                <a:cs typeface="Times New Roman" panose="02020603050405020304" pitchFamily="18" charset="0"/>
              </a:rPr>
              <a:t>dynamics</a:t>
            </a:r>
            <a:r>
              <a:rPr lang="zh-CN" altLang="en-US" b="1" dirty="0">
                <a:solidFill>
                  <a:srgbClr val="FF0000"/>
                </a:solidFill>
                <a:latin typeface="Times New Roman" panose="02020603050405020304" pitchFamily="18" charset="0"/>
                <a:cs typeface="Times New Roman" panose="02020603050405020304" pitchFamily="18" charset="0"/>
              </a:rPr>
              <a:t> </a:t>
            </a:r>
            <a:r>
              <a:rPr lang="en-US" altLang="zh-CN" b="1" dirty="0">
                <a:solidFill>
                  <a:srgbClr val="FF0000"/>
                </a:solidFill>
                <a:latin typeface="Times New Roman" panose="02020603050405020304" pitchFamily="18" charset="0"/>
                <a:cs typeface="Times New Roman" panose="02020603050405020304" pitchFamily="18" charset="0"/>
              </a:rPr>
              <a:t>of</a:t>
            </a:r>
            <a:r>
              <a:rPr lang="zh-CN" altLang="en-US" b="1" dirty="0">
                <a:solidFill>
                  <a:srgbClr val="FF0000"/>
                </a:solidFill>
                <a:latin typeface="Times New Roman" panose="02020603050405020304" pitchFamily="18" charset="0"/>
                <a:cs typeface="Times New Roman" panose="02020603050405020304" pitchFamily="18" charset="0"/>
              </a:rPr>
              <a:t> </a:t>
            </a:r>
            <a:r>
              <a:rPr lang="en-US" altLang="zh-CN" b="1" dirty="0">
                <a:solidFill>
                  <a:srgbClr val="FF0000"/>
                </a:solidFill>
                <a:latin typeface="Times New Roman" panose="02020603050405020304" pitchFamily="18" charset="0"/>
                <a:cs typeface="Times New Roman" panose="02020603050405020304" pitchFamily="18" charset="0"/>
              </a:rPr>
              <a:t>hopping</a:t>
            </a:r>
            <a:r>
              <a:rPr lang="zh-CN" altLang="en-US" b="1" dirty="0">
                <a:solidFill>
                  <a:srgbClr val="FF0000"/>
                </a:solidFill>
                <a:latin typeface="Times New Roman" panose="02020603050405020304" pitchFamily="18" charset="0"/>
                <a:cs typeface="Times New Roman" panose="02020603050405020304" pitchFamily="18" charset="0"/>
              </a:rPr>
              <a:t> </a:t>
            </a:r>
            <a:r>
              <a:rPr lang="en-US" altLang="zh-CN" b="1" dirty="0">
                <a:solidFill>
                  <a:srgbClr val="FF0000"/>
                </a:solidFill>
                <a:latin typeface="Times New Roman" panose="02020603050405020304" pitchFamily="18" charset="0"/>
                <a:cs typeface="Times New Roman" panose="02020603050405020304" pitchFamily="18" charset="0"/>
              </a:rPr>
              <a:t>=</a:t>
            </a:r>
            <a:r>
              <a:rPr lang="zh-CN" altLang="en-US" b="1" dirty="0">
                <a:solidFill>
                  <a:srgbClr val="FF0000"/>
                </a:solidFill>
                <a:latin typeface="Times New Roman" panose="02020603050405020304" pitchFamily="18" charset="0"/>
                <a:cs typeface="Times New Roman" panose="02020603050405020304" pitchFamily="18" charset="0"/>
              </a:rPr>
              <a:t> </a:t>
            </a:r>
            <a:r>
              <a:rPr lang="en-US" altLang="zh-CN" b="1" dirty="0">
                <a:solidFill>
                  <a:srgbClr val="FF0000"/>
                </a:solidFill>
                <a:latin typeface="Times New Roman" panose="02020603050405020304" pitchFamily="18" charset="0"/>
                <a:cs typeface="Times New Roman" panose="02020603050405020304" pitchFamily="18" charset="0"/>
              </a:rPr>
              <a:t>the</a:t>
            </a:r>
            <a:r>
              <a:rPr lang="zh-CN" altLang="en-US" b="1" dirty="0">
                <a:solidFill>
                  <a:srgbClr val="FF0000"/>
                </a:solidFill>
                <a:latin typeface="Times New Roman" panose="02020603050405020304" pitchFamily="18" charset="0"/>
                <a:cs typeface="Times New Roman" panose="02020603050405020304" pitchFamily="18" charset="0"/>
              </a:rPr>
              <a:t> </a:t>
            </a:r>
            <a:r>
              <a:rPr lang="en-US" altLang="zh-CN" b="1" dirty="0">
                <a:solidFill>
                  <a:srgbClr val="FF0000"/>
                </a:solidFill>
                <a:latin typeface="Times New Roman" panose="02020603050405020304" pitchFamily="18" charset="0"/>
                <a:cs typeface="Times New Roman" panose="02020603050405020304" pitchFamily="18" charset="0"/>
              </a:rPr>
              <a:t>dynamics</a:t>
            </a:r>
            <a:r>
              <a:rPr lang="zh-CN" altLang="en-US" b="1" dirty="0">
                <a:solidFill>
                  <a:srgbClr val="FF0000"/>
                </a:solidFill>
                <a:latin typeface="Times New Roman" panose="02020603050405020304" pitchFamily="18" charset="0"/>
                <a:cs typeface="Times New Roman" panose="02020603050405020304" pitchFamily="18" charset="0"/>
              </a:rPr>
              <a:t> </a:t>
            </a:r>
            <a:r>
              <a:rPr lang="en-US" altLang="zh-CN" b="1" dirty="0">
                <a:solidFill>
                  <a:srgbClr val="FF0000"/>
                </a:solidFill>
                <a:latin typeface="Times New Roman" panose="02020603050405020304" pitchFamily="18" charset="0"/>
                <a:cs typeface="Times New Roman" panose="02020603050405020304" pitchFamily="18" charset="0"/>
              </a:rPr>
              <a:t>of</a:t>
            </a:r>
            <a:r>
              <a:rPr lang="zh-CN" altLang="en-US" b="1" dirty="0">
                <a:solidFill>
                  <a:srgbClr val="FF0000"/>
                </a:solidFill>
                <a:latin typeface="Times New Roman" panose="02020603050405020304" pitchFamily="18" charset="0"/>
                <a:cs typeface="Times New Roman" panose="02020603050405020304" pitchFamily="18" charset="0"/>
              </a:rPr>
              <a:t> </a:t>
            </a:r>
            <a:r>
              <a:rPr lang="en-US" altLang="zh-CN" b="1" dirty="0">
                <a:solidFill>
                  <a:srgbClr val="FF0000"/>
                </a:solidFill>
                <a:latin typeface="Times New Roman" panose="02020603050405020304" pitchFamily="18" charset="0"/>
                <a:cs typeface="Times New Roman" panose="02020603050405020304" pitchFamily="18" charset="0"/>
              </a:rPr>
              <a:t>bouncing</a:t>
            </a:r>
            <a:r>
              <a:rPr lang="zh-CN" altLang="en-US" b="1" dirty="0">
                <a:solidFill>
                  <a:srgbClr val="FF0000"/>
                </a:solidFill>
                <a:latin typeface="Times New Roman" panose="02020603050405020304" pitchFamily="18" charset="0"/>
                <a:cs typeface="Times New Roman" panose="02020603050405020304" pitchFamily="18" charset="0"/>
              </a:rPr>
              <a:t> </a:t>
            </a:r>
            <a:r>
              <a:rPr lang="en-US" altLang="zh-CN" b="1" dirty="0">
                <a:solidFill>
                  <a:srgbClr val="FF0000"/>
                </a:solidFill>
                <a:latin typeface="Times New Roman" panose="02020603050405020304" pitchFamily="18" charset="0"/>
                <a:cs typeface="Times New Roman" panose="02020603050405020304" pitchFamily="18" charset="0"/>
              </a:rPr>
              <a:t>ball</a:t>
            </a:r>
          </a:p>
          <a:p>
            <a:pPr marL="0" indent="0" algn="ctr">
              <a:buNone/>
            </a:pPr>
            <a:r>
              <a:rPr lang="en-US" dirty="0">
                <a:solidFill>
                  <a:schemeClr val="tx1"/>
                </a:solidFill>
                <a:latin typeface="Times New Roman" panose="02020603050405020304" pitchFamily="18" charset="0"/>
                <a:cs typeface="Times New Roman" panose="02020603050405020304" pitchFamily="18" charset="0"/>
                <a:hlinkClick r:id="rId2"/>
              </a:rPr>
              <a:t>https://www.youtube.com/watch?v=K92tohX_ZV4</a:t>
            </a:r>
            <a:endParaRPr lang="en-US" dirty="0">
              <a:solidFill>
                <a:schemeClr val="tx1"/>
              </a:solidFill>
              <a:latin typeface="Times New Roman" panose="02020603050405020304" pitchFamily="18" charset="0"/>
              <a:cs typeface="Times New Roman" panose="02020603050405020304" pitchFamily="18" charset="0"/>
            </a:endParaRPr>
          </a:p>
          <a:p>
            <a:pPr marL="0" indent="0" algn="ctr">
              <a:buNone/>
            </a:pPr>
            <a:r>
              <a:rPr lang="en-US" dirty="0">
                <a:solidFill>
                  <a:schemeClr val="accent1"/>
                </a:solidFill>
                <a:latin typeface="Times New Roman" panose="02020603050405020304" pitchFamily="18" charset="0"/>
                <a:cs typeface="Times New Roman" panose="02020603050405020304" pitchFamily="18" charset="0"/>
              </a:rPr>
              <a:t>https://</a:t>
            </a:r>
            <a:r>
              <a:rPr lang="en-US" dirty="0" err="1">
                <a:solidFill>
                  <a:schemeClr val="accent1"/>
                </a:solidFill>
                <a:latin typeface="Times New Roman" panose="02020603050405020304" pitchFamily="18" charset="0"/>
                <a:cs typeface="Times New Roman" panose="02020603050405020304" pitchFamily="18" charset="0"/>
              </a:rPr>
              <a:t>www.youtube.com</a:t>
            </a:r>
            <a:r>
              <a:rPr lang="en-US" dirty="0">
                <a:solidFill>
                  <a:schemeClr val="accent1"/>
                </a:solidFill>
                <a:latin typeface="Times New Roman" panose="02020603050405020304" pitchFamily="18" charset="0"/>
                <a:cs typeface="Times New Roman" panose="02020603050405020304" pitchFamily="18" charset="0"/>
              </a:rPr>
              <a:t>/</a:t>
            </a:r>
            <a:r>
              <a:rPr lang="en-US" dirty="0" err="1">
                <a:solidFill>
                  <a:schemeClr val="accent1"/>
                </a:solidFill>
                <a:latin typeface="Times New Roman" panose="02020603050405020304" pitchFamily="18" charset="0"/>
                <a:cs typeface="Times New Roman" panose="02020603050405020304" pitchFamily="18" charset="0"/>
              </a:rPr>
              <a:t>watch?v</a:t>
            </a:r>
            <a:r>
              <a:rPr lang="en-US" dirty="0">
                <a:solidFill>
                  <a:schemeClr val="accent1"/>
                </a:solidFill>
                <a:latin typeface="Times New Roman" panose="02020603050405020304" pitchFamily="18" charset="0"/>
                <a:cs typeface="Times New Roman" panose="02020603050405020304" pitchFamily="18" charset="0"/>
              </a:rPr>
              <a:t>=</a:t>
            </a:r>
            <a:r>
              <a:rPr lang="en-US" dirty="0" err="1">
                <a:solidFill>
                  <a:schemeClr val="accent1"/>
                </a:solidFill>
                <a:latin typeface="Times New Roman" panose="02020603050405020304" pitchFamily="18" charset="0"/>
                <a:cs typeface="Times New Roman" panose="02020603050405020304" pitchFamily="18" charset="0"/>
              </a:rPr>
              <a:t>lxU-SjAO_jM</a:t>
            </a:r>
            <a:endParaRPr lang="en-US" dirty="0">
              <a:solidFill>
                <a:schemeClr val="accent1"/>
              </a:solidFill>
              <a:latin typeface="Times New Roman" panose="02020603050405020304" pitchFamily="18" charset="0"/>
              <a:cs typeface="Times New Roman" panose="02020603050405020304" pitchFamily="18" charset="0"/>
            </a:endParaRPr>
          </a:p>
          <a:p>
            <a:pPr marL="0" indent="0">
              <a:buNone/>
            </a:pPr>
            <a:endParaRPr lang="en-US" dirty="0">
              <a:solidFill>
                <a:schemeClr val="accent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696217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a:t>
            </a:r>
            <a:r>
              <a:rPr lang="zh-CN" altLang="en-US" dirty="0"/>
              <a:t> </a:t>
            </a:r>
            <a:r>
              <a:rPr lang="en-US" altLang="zh-CN" dirty="0"/>
              <a:t>infallible</a:t>
            </a:r>
            <a:r>
              <a:rPr lang="zh-CN" altLang="en-US" dirty="0"/>
              <a:t> </a:t>
            </a:r>
            <a:r>
              <a:rPr lang="en-US" altLang="zh-CN" dirty="0"/>
              <a:t>robots</a:t>
            </a:r>
            <a:r>
              <a:rPr lang="zh-CN" altLang="en-US" dirty="0"/>
              <a:t> </a:t>
            </a:r>
            <a:endParaRPr lang="en-US" dirty="0"/>
          </a:p>
        </p:txBody>
      </p:sp>
      <p:pic>
        <p:nvPicPr>
          <p:cNvPr id="4" name="Picture 3"/>
          <p:cNvPicPr>
            <a:picLocks noChangeAspect="1"/>
          </p:cNvPicPr>
          <p:nvPr/>
        </p:nvPicPr>
        <p:blipFill>
          <a:blip r:embed="rId2"/>
          <a:stretch>
            <a:fillRect/>
          </a:stretch>
        </p:blipFill>
        <p:spPr>
          <a:xfrm>
            <a:off x="500338" y="2248990"/>
            <a:ext cx="4528100" cy="2535736"/>
          </a:xfrm>
          <a:prstGeom prst="rect">
            <a:avLst/>
          </a:prstGeom>
        </p:spPr>
      </p:pic>
      <p:pic>
        <p:nvPicPr>
          <p:cNvPr id="5" name="Picture 4"/>
          <p:cNvPicPr>
            <a:picLocks noChangeAspect="1"/>
          </p:cNvPicPr>
          <p:nvPr/>
        </p:nvPicPr>
        <p:blipFill>
          <a:blip r:embed="rId3"/>
          <a:stretch>
            <a:fillRect/>
          </a:stretch>
        </p:blipFill>
        <p:spPr>
          <a:xfrm>
            <a:off x="6080853" y="2248990"/>
            <a:ext cx="2806700" cy="1930400"/>
          </a:xfrm>
          <a:prstGeom prst="rect">
            <a:avLst/>
          </a:prstGeom>
        </p:spPr>
      </p:pic>
      <p:pic>
        <p:nvPicPr>
          <p:cNvPr id="6" name="Picture 5"/>
          <p:cNvPicPr>
            <a:picLocks noChangeAspect="1"/>
          </p:cNvPicPr>
          <p:nvPr/>
        </p:nvPicPr>
        <p:blipFill>
          <a:blip r:embed="rId4"/>
          <a:stretch>
            <a:fillRect/>
          </a:stretch>
        </p:blipFill>
        <p:spPr>
          <a:xfrm>
            <a:off x="5601137" y="4618468"/>
            <a:ext cx="3073400" cy="1854200"/>
          </a:xfrm>
          <a:prstGeom prst="rect">
            <a:avLst/>
          </a:prstGeom>
        </p:spPr>
      </p:pic>
      <p:pic>
        <p:nvPicPr>
          <p:cNvPr id="7" name="Picture 6"/>
          <p:cNvPicPr>
            <a:picLocks noChangeAspect="1"/>
          </p:cNvPicPr>
          <p:nvPr/>
        </p:nvPicPr>
        <p:blipFill>
          <a:blip r:embed="rId5"/>
          <a:stretch>
            <a:fillRect/>
          </a:stretch>
        </p:blipFill>
        <p:spPr>
          <a:xfrm>
            <a:off x="1558652" y="4991100"/>
            <a:ext cx="2806700" cy="1866900"/>
          </a:xfrm>
          <a:prstGeom prst="rect">
            <a:avLst/>
          </a:prstGeom>
        </p:spPr>
      </p:pic>
      <p:sp>
        <p:nvSpPr>
          <p:cNvPr id="8" name="TextBox 7"/>
          <p:cNvSpPr txBox="1"/>
          <p:nvPr/>
        </p:nvSpPr>
        <p:spPr>
          <a:xfrm>
            <a:off x="1257260" y="538763"/>
            <a:ext cx="3737659" cy="369332"/>
          </a:xfrm>
          <a:prstGeom prst="rect">
            <a:avLst/>
          </a:prstGeom>
          <a:noFill/>
        </p:spPr>
        <p:txBody>
          <a:bodyPr wrap="none" rtlCol="0">
            <a:spAutoFit/>
          </a:bodyPr>
          <a:lstStyle/>
          <a:p>
            <a:r>
              <a:rPr lang="en-US" dirty="0"/>
              <a:t>Videos</a:t>
            </a:r>
            <a:r>
              <a:rPr lang="zh-CN" altLang="en-US" dirty="0"/>
              <a:t> </a:t>
            </a:r>
            <a:r>
              <a:rPr lang="en-US" altLang="zh-CN" dirty="0"/>
              <a:t>on</a:t>
            </a:r>
            <a:r>
              <a:rPr lang="zh-CN" altLang="en-US" dirty="0"/>
              <a:t> </a:t>
            </a:r>
            <a:r>
              <a:rPr lang="en-US" altLang="zh-CN" dirty="0"/>
              <a:t>contemporary</a:t>
            </a:r>
            <a:r>
              <a:rPr lang="zh-CN" altLang="en-US" dirty="0"/>
              <a:t> </a:t>
            </a:r>
            <a:r>
              <a:rPr lang="en-US" altLang="zh-CN" dirty="0"/>
              <a:t>robots</a:t>
            </a:r>
            <a:endParaRPr lang="en-US" dirty="0"/>
          </a:p>
        </p:txBody>
      </p:sp>
    </p:spTree>
    <p:extLst>
      <p:ext uri="{BB962C8B-B14F-4D97-AF65-F5344CB8AC3E}">
        <p14:creationId xmlns:p14="http://schemas.microsoft.com/office/powerpoint/2010/main" val="22105397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AC1472-3AA9-7943-8E55-DD04ACEC13F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73056AF-097D-3048-BCF6-AFDF4E62769F}"/>
              </a:ext>
            </a:extLst>
          </p:cNvPr>
          <p:cNvSpPr>
            <a:spLocks noGrp="1"/>
          </p:cNvSpPr>
          <p:nvPr>
            <p:ph idx="1"/>
          </p:nvPr>
        </p:nvSpPr>
        <p:spPr/>
        <p:txBody>
          <a:bodyPr/>
          <a:lstStyle/>
          <a:p>
            <a:r>
              <a:rPr lang="en-US" altLang="zh-CN" dirty="0">
                <a:latin typeface="Times New Roman" panose="02020603050405020304" pitchFamily="18" charset="0"/>
                <a:cs typeface="Times New Roman" panose="02020603050405020304" pitchFamily="18" charset="0"/>
              </a:rPr>
              <a:t>Movement</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of</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robots</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evolves</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from</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the</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interaction</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between</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the</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brain,</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body</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and</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environment.</a:t>
            </a:r>
          </a:p>
          <a:p>
            <a:pPr lvl="1"/>
            <a:r>
              <a:rPr lang="en-US" altLang="zh-CN" dirty="0">
                <a:latin typeface="Times New Roman" panose="02020603050405020304" pitchFamily="18" charset="0"/>
                <a:cs typeface="Times New Roman" panose="02020603050405020304" pitchFamily="18" charset="0"/>
              </a:rPr>
              <a:t>Body</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environment</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sym typeface="Wingdings" pitchFamily="2" charset="2"/>
              </a:rPr>
              <a:t></a:t>
            </a:r>
            <a:r>
              <a:rPr lang="zh-CN" altLang="en-US" dirty="0">
                <a:latin typeface="Times New Roman" panose="02020603050405020304" pitchFamily="18" charset="0"/>
                <a:cs typeface="Times New Roman" panose="02020603050405020304" pitchFamily="18" charset="0"/>
                <a:sym typeface="Wingdings" pitchFamily="2" charset="2"/>
              </a:rPr>
              <a:t> </a:t>
            </a:r>
            <a:r>
              <a:rPr lang="en-US" altLang="zh-CN" dirty="0">
                <a:latin typeface="Times New Roman" panose="02020603050405020304" pitchFamily="18" charset="0"/>
                <a:cs typeface="Times New Roman" panose="02020603050405020304" pitchFamily="18" charset="0"/>
                <a:sym typeface="Wingdings" pitchFamily="2" charset="2"/>
              </a:rPr>
              <a:t>physical</a:t>
            </a:r>
            <a:r>
              <a:rPr lang="zh-CN" altLang="en-US" dirty="0">
                <a:latin typeface="Times New Roman" panose="02020603050405020304" pitchFamily="18" charset="0"/>
                <a:cs typeface="Times New Roman" panose="02020603050405020304" pitchFamily="18" charset="0"/>
                <a:sym typeface="Wingdings" pitchFamily="2" charset="2"/>
              </a:rPr>
              <a:t> </a:t>
            </a:r>
            <a:r>
              <a:rPr lang="en-US" altLang="zh-CN" dirty="0">
                <a:latin typeface="Times New Roman" panose="02020603050405020304" pitchFamily="18" charset="0"/>
                <a:cs typeface="Times New Roman" panose="02020603050405020304" pitchFamily="18" charset="0"/>
                <a:sym typeface="Wingdings" pitchFamily="2" charset="2"/>
              </a:rPr>
              <a:t>constraints,</a:t>
            </a:r>
            <a:r>
              <a:rPr lang="zh-CN" altLang="en-US" dirty="0">
                <a:latin typeface="Times New Roman" panose="02020603050405020304" pitchFamily="18" charset="0"/>
                <a:cs typeface="Times New Roman" panose="02020603050405020304" pitchFamily="18" charset="0"/>
                <a:sym typeface="Wingdings" pitchFamily="2" charset="2"/>
              </a:rPr>
              <a:t> </a:t>
            </a:r>
            <a:r>
              <a:rPr lang="en-US" altLang="zh-CN" dirty="0">
                <a:latin typeface="Times New Roman" panose="02020603050405020304" pitchFamily="18" charset="0"/>
                <a:cs typeface="Times New Roman" panose="02020603050405020304" pitchFamily="18" charset="0"/>
                <a:sym typeface="Wingdings" pitchFamily="2" charset="2"/>
              </a:rPr>
              <a:t>dynamics</a:t>
            </a:r>
          </a:p>
          <a:p>
            <a:pPr lvl="1"/>
            <a:r>
              <a:rPr lang="en-US" altLang="zh-CN" dirty="0">
                <a:latin typeface="Times New Roman" panose="02020603050405020304" pitchFamily="18" charset="0"/>
                <a:cs typeface="Times New Roman" panose="02020603050405020304" pitchFamily="18" charset="0"/>
                <a:sym typeface="Wingdings" pitchFamily="2" charset="2"/>
              </a:rPr>
              <a:t>Brain</a:t>
            </a:r>
            <a:r>
              <a:rPr lang="zh-CN" altLang="en-US" dirty="0">
                <a:latin typeface="Times New Roman" panose="02020603050405020304" pitchFamily="18" charset="0"/>
                <a:cs typeface="Times New Roman" panose="02020603050405020304" pitchFamily="18" charset="0"/>
                <a:sym typeface="Wingdings" pitchFamily="2" charset="2"/>
              </a:rPr>
              <a:t> </a:t>
            </a:r>
            <a:r>
              <a:rPr lang="en-US" altLang="zh-CN" dirty="0">
                <a:latin typeface="Times New Roman" panose="02020603050405020304" pitchFamily="18" charset="0"/>
                <a:cs typeface="Times New Roman" panose="02020603050405020304" pitchFamily="18" charset="0"/>
                <a:sym typeface="Wingdings" pitchFamily="2" charset="2"/>
              </a:rPr>
              <a:t></a:t>
            </a:r>
            <a:r>
              <a:rPr lang="zh-CN" altLang="en-US" dirty="0">
                <a:latin typeface="Times New Roman" panose="02020603050405020304" pitchFamily="18" charset="0"/>
                <a:cs typeface="Times New Roman" panose="02020603050405020304" pitchFamily="18" charset="0"/>
                <a:sym typeface="Wingdings" pitchFamily="2" charset="2"/>
              </a:rPr>
              <a:t> </a:t>
            </a:r>
            <a:r>
              <a:rPr lang="en-US" altLang="zh-CN" dirty="0">
                <a:latin typeface="Times New Roman" panose="02020603050405020304" pitchFamily="18" charset="0"/>
                <a:cs typeface="Times New Roman" panose="02020603050405020304" pitchFamily="18" charset="0"/>
                <a:sym typeface="Wingdings" pitchFamily="2" charset="2"/>
              </a:rPr>
              <a:t>control</a:t>
            </a:r>
            <a:r>
              <a:rPr lang="zh-CN" altLang="en-US" dirty="0">
                <a:latin typeface="Times New Roman" panose="02020603050405020304" pitchFamily="18" charset="0"/>
                <a:cs typeface="Times New Roman" panose="02020603050405020304" pitchFamily="18" charset="0"/>
                <a:sym typeface="Wingdings" pitchFamily="2" charset="2"/>
              </a:rPr>
              <a:t> </a:t>
            </a:r>
            <a:r>
              <a:rPr lang="en-US" altLang="zh-CN" dirty="0">
                <a:latin typeface="Times New Roman" panose="02020603050405020304" pitchFamily="18" charset="0"/>
                <a:cs typeface="Times New Roman" panose="02020603050405020304" pitchFamily="18" charset="0"/>
                <a:sym typeface="Wingdings" pitchFamily="2" charset="2"/>
              </a:rPr>
              <a:t>posture,</a:t>
            </a:r>
            <a:r>
              <a:rPr lang="zh-CN" altLang="en-US" dirty="0">
                <a:latin typeface="Times New Roman" panose="02020603050405020304" pitchFamily="18" charset="0"/>
                <a:cs typeface="Times New Roman" panose="02020603050405020304" pitchFamily="18" charset="0"/>
                <a:sym typeface="Wingdings" pitchFamily="2" charset="2"/>
              </a:rPr>
              <a:t> </a:t>
            </a:r>
            <a:r>
              <a:rPr lang="en-US" altLang="zh-CN" dirty="0">
                <a:latin typeface="Times New Roman" panose="02020603050405020304" pitchFamily="18" charset="0"/>
                <a:cs typeface="Times New Roman" panose="02020603050405020304" pitchFamily="18" charset="0"/>
                <a:sym typeface="Wingdings" pitchFamily="2" charset="2"/>
              </a:rPr>
              <a:t>maintain</a:t>
            </a:r>
            <a:r>
              <a:rPr lang="zh-CN" altLang="en-US" dirty="0">
                <a:latin typeface="Times New Roman" panose="02020603050405020304" pitchFamily="18" charset="0"/>
                <a:cs typeface="Times New Roman" panose="02020603050405020304" pitchFamily="18" charset="0"/>
                <a:sym typeface="Wingdings" pitchFamily="2" charset="2"/>
              </a:rPr>
              <a:t> </a:t>
            </a:r>
            <a:r>
              <a:rPr lang="en-US" altLang="zh-CN" dirty="0">
                <a:latin typeface="Times New Roman" panose="02020603050405020304" pitchFamily="18" charset="0"/>
                <a:cs typeface="Times New Roman" panose="02020603050405020304" pitchFamily="18" charset="0"/>
                <a:sym typeface="Wingdings" pitchFamily="2" charset="2"/>
              </a:rPr>
              <a:t>propulsion</a:t>
            </a:r>
            <a:r>
              <a:rPr lang="zh-CN" altLang="en-US" dirty="0">
                <a:latin typeface="Times New Roman" panose="02020603050405020304" pitchFamily="18" charset="0"/>
                <a:cs typeface="Times New Roman" panose="02020603050405020304" pitchFamily="18" charset="0"/>
                <a:sym typeface="Wingdings" pitchFamily="2" charset="2"/>
              </a:rPr>
              <a:t> </a:t>
            </a:r>
            <a:r>
              <a:rPr lang="en-US" altLang="zh-CN" dirty="0">
                <a:latin typeface="Times New Roman" panose="02020603050405020304" pitchFamily="18" charset="0"/>
                <a:cs typeface="Times New Roman" panose="02020603050405020304" pitchFamily="18" charset="0"/>
                <a:sym typeface="Wingdings" pitchFamily="2" charset="2"/>
              </a:rPr>
              <a:t>etc..</a:t>
            </a:r>
            <a:r>
              <a:rPr lang="zh-CN" altLang="en-US" dirty="0">
                <a:latin typeface="Times New Roman" panose="02020603050405020304" pitchFamily="18" charset="0"/>
                <a:cs typeface="Times New Roman" panose="02020603050405020304" pitchFamily="18" charset="0"/>
                <a:sym typeface="Wingdings" pitchFamily="2" charset="2"/>
              </a:rPr>
              <a:t> </a:t>
            </a:r>
            <a:r>
              <a:rPr lang="en-US" altLang="zh-CN" dirty="0">
                <a:latin typeface="Times New Roman" panose="02020603050405020304" pitchFamily="18" charset="0"/>
                <a:cs typeface="Times New Roman" panose="02020603050405020304" pitchFamily="18" charset="0"/>
                <a:sym typeface="Wingdings" pitchFamily="2" charset="2"/>
              </a:rPr>
              <a:t>(the</a:t>
            </a:r>
            <a:r>
              <a:rPr lang="zh-CN" altLang="en-US" dirty="0">
                <a:latin typeface="Times New Roman" panose="02020603050405020304" pitchFamily="18" charset="0"/>
                <a:cs typeface="Times New Roman" panose="02020603050405020304" pitchFamily="18" charset="0"/>
                <a:sym typeface="Wingdings" pitchFamily="2" charset="2"/>
              </a:rPr>
              <a:t> </a:t>
            </a:r>
            <a:r>
              <a:rPr lang="en-US" altLang="zh-CN" dirty="0">
                <a:latin typeface="Times New Roman" panose="02020603050405020304" pitchFamily="18" charset="0"/>
                <a:cs typeface="Times New Roman" panose="02020603050405020304" pitchFamily="18" charset="0"/>
                <a:sym typeface="Wingdings" pitchFamily="2" charset="2"/>
              </a:rPr>
              <a:t>brain’s</a:t>
            </a:r>
            <a:r>
              <a:rPr lang="zh-CN" altLang="en-US" dirty="0">
                <a:latin typeface="Times New Roman" panose="02020603050405020304" pitchFamily="18" charset="0"/>
                <a:cs typeface="Times New Roman" panose="02020603050405020304" pitchFamily="18" charset="0"/>
                <a:sym typeface="Wingdings" pitchFamily="2" charset="2"/>
              </a:rPr>
              <a:t> </a:t>
            </a:r>
            <a:r>
              <a:rPr lang="en-US" altLang="zh-CN" dirty="0">
                <a:latin typeface="Times New Roman" panose="02020603050405020304" pitchFamily="18" charset="0"/>
                <a:cs typeface="Times New Roman" panose="02020603050405020304" pitchFamily="18" charset="0"/>
                <a:sym typeface="Wingdings" pitchFamily="2" charset="2"/>
              </a:rPr>
              <a:t>role</a:t>
            </a:r>
            <a:r>
              <a:rPr lang="zh-CN" altLang="en-US" dirty="0">
                <a:latin typeface="Times New Roman" panose="02020603050405020304" pitchFamily="18" charset="0"/>
                <a:cs typeface="Times New Roman" panose="02020603050405020304" pitchFamily="18" charset="0"/>
                <a:sym typeface="Wingdings" pitchFamily="2" charset="2"/>
              </a:rPr>
              <a:t> </a:t>
            </a:r>
            <a:r>
              <a:rPr lang="en-US" altLang="zh-CN" dirty="0">
                <a:latin typeface="Times New Roman" panose="02020603050405020304" pitchFamily="18" charset="0"/>
                <a:cs typeface="Times New Roman" panose="02020603050405020304" pitchFamily="18" charset="0"/>
                <a:sym typeface="Wingdings" pitchFamily="2" charset="2"/>
              </a:rPr>
              <a:t>is</a:t>
            </a:r>
            <a:r>
              <a:rPr lang="zh-CN" altLang="en-US" dirty="0">
                <a:latin typeface="Times New Roman" panose="02020603050405020304" pitchFamily="18" charset="0"/>
                <a:cs typeface="Times New Roman" panose="02020603050405020304" pitchFamily="18" charset="0"/>
                <a:sym typeface="Wingdings" pitchFamily="2" charset="2"/>
              </a:rPr>
              <a:t> </a:t>
            </a:r>
            <a:r>
              <a:rPr lang="en-US" altLang="zh-CN" dirty="0">
                <a:latin typeface="Times New Roman" panose="02020603050405020304" pitchFamily="18" charset="0"/>
                <a:cs typeface="Times New Roman" panose="02020603050405020304" pitchFamily="18" charset="0"/>
                <a:sym typeface="Wingdings" pitchFamily="2" charset="2"/>
              </a:rPr>
              <a:t>not</a:t>
            </a:r>
            <a:r>
              <a:rPr lang="zh-CN" altLang="en-US" dirty="0">
                <a:latin typeface="Times New Roman" panose="02020603050405020304" pitchFamily="18" charset="0"/>
                <a:cs typeface="Times New Roman" panose="02020603050405020304" pitchFamily="18" charset="0"/>
                <a:sym typeface="Wingdings" pitchFamily="2" charset="2"/>
              </a:rPr>
              <a:t> </a:t>
            </a:r>
            <a:r>
              <a:rPr lang="en-US" altLang="zh-CN" dirty="0">
                <a:latin typeface="Times New Roman" panose="02020603050405020304" pitchFamily="18" charset="0"/>
                <a:cs typeface="Times New Roman" panose="02020603050405020304" pitchFamily="18" charset="0"/>
                <a:sym typeface="Wingdings" pitchFamily="2" charset="2"/>
              </a:rPr>
              <a:t>to</a:t>
            </a:r>
            <a:r>
              <a:rPr lang="zh-CN" altLang="en-US" dirty="0">
                <a:latin typeface="Times New Roman" panose="02020603050405020304" pitchFamily="18" charset="0"/>
                <a:cs typeface="Times New Roman" panose="02020603050405020304" pitchFamily="18" charset="0"/>
                <a:sym typeface="Wingdings" pitchFamily="2" charset="2"/>
              </a:rPr>
              <a:t> </a:t>
            </a:r>
            <a:r>
              <a:rPr lang="en-US" altLang="zh-CN" dirty="0">
                <a:latin typeface="Times New Roman" panose="02020603050405020304" pitchFamily="18" charset="0"/>
                <a:cs typeface="Times New Roman" panose="02020603050405020304" pitchFamily="18" charset="0"/>
                <a:sym typeface="Wingdings" pitchFamily="2" charset="2"/>
              </a:rPr>
              <a:t>come</a:t>
            </a:r>
            <a:r>
              <a:rPr lang="zh-CN" altLang="en-US" dirty="0">
                <a:latin typeface="Times New Roman" panose="02020603050405020304" pitchFamily="18" charset="0"/>
                <a:cs typeface="Times New Roman" panose="02020603050405020304" pitchFamily="18" charset="0"/>
                <a:sym typeface="Wingdings" pitchFamily="2" charset="2"/>
              </a:rPr>
              <a:t> </a:t>
            </a:r>
            <a:r>
              <a:rPr lang="en-US" altLang="zh-CN" dirty="0">
                <a:latin typeface="Times New Roman" panose="02020603050405020304" pitchFamily="18" charset="0"/>
                <a:cs typeface="Times New Roman" panose="02020603050405020304" pitchFamily="18" charset="0"/>
                <a:sym typeface="Wingdings" pitchFamily="2" charset="2"/>
              </a:rPr>
              <a:t>up</a:t>
            </a:r>
            <a:r>
              <a:rPr lang="zh-CN" altLang="en-US" dirty="0">
                <a:latin typeface="Times New Roman" panose="02020603050405020304" pitchFamily="18" charset="0"/>
                <a:cs typeface="Times New Roman" panose="02020603050405020304" pitchFamily="18" charset="0"/>
                <a:sym typeface="Wingdings" pitchFamily="2" charset="2"/>
              </a:rPr>
              <a:t> </a:t>
            </a:r>
            <a:r>
              <a:rPr lang="en-US" altLang="zh-CN" dirty="0">
                <a:latin typeface="Times New Roman" panose="02020603050405020304" pitchFamily="18" charset="0"/>
                <a:cs typeface="Times New Roman" panose="02020603050405020304" pitchFamily="18" charset="0"/>
                <a:sym typeface="Wingdings" pitchFamily="2" charset="2"/>
              </a:rPr>
              <a:t>with</a:t>
            </a:r>
            <a:r>
              <a:rPr lang="zh-CN" altLang="en-US" dirty="0">
                <a:latin typeface="Times New Roman" panose="02020603050405020304" pitchFamily="18" charset="0"/>
                <a:cs typeface="Times New Roman" panose="02020603050405020304" pitchFamily="18" charset="0"/>
                <a:sym typeface="Wingdings" pitchFamily="2" charset="2"/>
              </a:rPr>
              <a:t> </a:t>
            </a:r>
            <a:r>
              <a:rPr lang="en-US" altLang="zh-CN" dirty="0">
                <a:latin typeface="Times New Roman" panose="02020603050405020304" pitchFamily="18" charset="0"/>
                <a:cs typeface="Times New Roman" panose="02020603050405020304" pitchFamily="18" charset="0"/>
                <a:sym typeface="Wingdings" pitchFamily="2" charset="2"/>
              </a:rPr>
              <a:t>a</a:t>
            </a:r>
            <a:r>
              <a:rPr lang="zh-CN" altLang="en-US" dirty="0">
                <a:latin typeface="Times New Roman" panose="02020603050405020304" pitchFamily="18" charset="0"/>
                <a:cs typeface="Times New Roman" panose="02020603050405020304" pitchFamily="18" charset="0"/>
                <a:sym typeface="Wingdings" pitchFamily="2" charset="2"/>
              </a:rPr>
              <a:t> </a:t>
            </a:r>
            <a:r>
              <a:rPr lang="en-US" altLang="zh-CN" dirty="0">
                <a:latin typeface="Times New Roman" panose="02020603050405020304" pitchFamily="18" charset="0"/>
                <a:cs typeface="Times New Roman" panose="02020603050405020304" pitchFamily="18" charset="0"/>
                <a:sym typeface="Wingdings" pitchFamily="2" charset="2"/>
              </a:rPr>
              <a:t>movement</a:t>
            </a:r>
            <a:r>
              <a:rPr lang="zh-CN" altLang="en-US" dirty="0">
                <a:latin typeface="Times New Roman" panose="02020603050405020304" pitchFamily="18" charset="0"/>
                <a:cs typeface="Times New Roman" panose="02020603050405020304" pitchFamily="18" charset="0"/>
                <a:sym typeface="Wingdings" pitchFamily="2" charset="2"/>
              </a:rPr>
              <a:t> </a:t>
            </a:r>
            <a:r>
              <a:rPr lang="en-US" altLang="zh-CN" dirty="0">
                <a:latin typeface="Times New Roman" panose="02020603050405020304" pitchFamily="18" charset="0"/>
                <a:cs typeface="Times New Roman" panose="02020603050405020304" pitchFamily="18" charset="0"/>
                <a:sym typeface="Wingdings" pitchFamily="2" charset="2"/>
              </a:rPr>
              <a:t>plan,</a:t>
            </a:r>
            <a:r>
              <a:rPr lang="zh-CN" altLang="en-US" dirty="0">
                <a:latin typeface="Times New Roman" panose="02020603050405020304" pitchFamily="18" charset="0"/>
                <a:cs typeface="Times New Roman" panose="02020603050405020304" pitchFamily="18" charset="0"/>
                <a:sym typeface="Wingdings" pitchFamily="2" charset="2"/>
              </a:rPr>
              <a:t> </a:t>
            </a:r>
            <a:r>
              <a:rPr lang="en-US" altLang="zh-CN" dirty="0">
                <a:latin typeface="Times New Roman" panose="02020603050405020304" pitchFamily="18" charset="0"/>
                <a:cs typeface="Times New Roman" panose="02020603050405020304" pitchFamily="18" charset="0"/>
                <a:sym typeface="Wingdings" pitchFamily="2" charset="2"/>
              </a:rPr>
              <a:t>execute</a:t>
            </a:r>
            <a:r>
              <a:rPr lang="zh-CN" altLang="en-US" dirty="0">
                <a:latin typeface="Times New Roman" panose="02020603050405020304" pitchFamily="18" charset="0"/>
                <a:cs typeface="Times New Roman" panose="02020603050405020304" pitchFamily="18" charset="0"/>
                <a:sym typeface="Wingdings" pitchFamily="2" charset="2"/>
              </a:rPr>
              <a:t> </a:t>
            </a:r>
            <a:r>
              <a:rPr lang="en-US" altLang="zh-CN" dirty="0">
                <a:latin typeface="Times New Roman" panose="02020603050405020304" pitchFamily="18" charset="0"/>
                <a:cs typeface="Times New Roman" panose="02020603050405020304" pitchFamily="18" charset="0"/>
                <a:sym typeface="Wingdings" pitchFamily="2" charset="2"/>
              </a:rPr>
              <a:t>some</a:t>
            </a:r>
            <a:r>
              <a:rPr lang="zh-CN" altLang="en-US" dirty="0">
                <a:latin typeface="Times New Roman" panose="02020603050405020304" pitchFamily="18" charset="0"/>
                <a:cs typeface="Times New Roman" panose="02020603050405020304" pitchFamily="18" charset="0"/>
                <a:sym typeface="Wingdings" pitchFamily="2" charset="2"/>
              </a:rPr>
              <a:t> </a:t>
            </a:r>
            <a:r>
              <a:rPr lang="en-US" altLang="zh-CN" dirty="0">
                <a:latin typeface="Times New Roman" panose="02020603050405020304" pitchFamily="18" charset="0"/>
                <a:cs typeface="Times New Roman" panose="02020603050405020304" pitchFamily="18" charset="0"/>
                <a:sym typeface="Wingdings" pitchFamily="2" charset="2"/>
              </a:rPr>
              <a:t>algorithm</a:t>
            </a:r>
            <a:r>
              <a:rPr lang="zh-CN" altLang="en-US" dirty="0">
                <a:latin typeface="Times New Roman" panose="02020603050405020304" pitchFamily="18" charset="0"/>
                <a:cs typeface="Times New Roman" panose="02020603050405020304" pitchFamily="18" charset="0"/>
                <a:sym typeface="Wingdings" pitchFamily="2" charset="2"/>
              </a:rPr>
              <a:t> </a:t>
            </a:r>
            <a:r>
              <a:rPr lang="en-US" altLang="zh-CN" dirty="0">
                <a:latin typeface="Times New Roman" panose="02020603050405020304" pitchFamily="18" charset="0"/>
                <a:cs typeface="Times New Roman" panose="02020603050405020304" pitchFamily="18" charset="0"/>
                <a:sym typeface="Wingdings" pitchFamily="2" charset="2"/>
              </a:rPr>
              <a:t>or</a:t>
            </a:r>
            <a:r>
              <a:rPr lang="zh-CN" altLang="en-US" dirty="0">
                <a:latin typeface="Times New Roman" panose="02020603050405020304" pitchFamily="18" charset="0"/>
                <a:cs typeface="Times New Roman" panose="02020603050405020304" pitchFamily="18" charset="0"/>
                <a:sym typeface="Wingdings" pitchFamily="2" charset="2"/>
              </a:rPr>
              <a:t> </a:t>
            </a:r>
            <a:r>
              <a:rPr lang="en-US" altLang="zh-CN" dirty="0">
                <a:latin typeface="Times New Roman" panose="02020603050405020304" pitchFamily="18" charset="0"/>
                <a:cs typeface="Times New Roman" panose="02020603050405020304" pitchFamily="18" charset="0"/>
                <a:sym typeface="Wingdings" pitchFamily="2" charset="2"/>
              </a:rPr>
              <a:t>represent</a:t>
            </a:r>
            <a:r>
              <a:rPr lang="zh-CN" altLang="en-US" dirty="0">
                <a:latin typeface="Times New Roman" panose="02020603050405020304" pitchFamily="18" charset="0"/>
                <a:cs typeface="Times New Roman" panose="02020603050405020304" pitchFamily="18" charset="0"/>
                <a:sym typeface="Wingdings" pitchFamily="2" charset="2"/>
              </a:rPr>
              <a:t> </a:t>
            </a:r>
            <a:r>
              <a:rPr lang="en-US" altLang="zh-CN" dirty="0">
                <a:latin typeface="Times New Roman" panose="02020603050405020304" pitchFamily="18" charset="0"/>
                <a:cs typeface="Times New Roman" panose="02020603050405020304" pitchFamily="18" charset="0"/>
                <a:sym typeface="Wingdings" pitchFamily="2" charset="2"/>
              </a:rPr>
              <a:t>the</a:t>
            </a:r>
            <a:r>
              <a:rPr lang="zh-CN" altLang="en-US" dirty="0">
                <a:latin typeface="Times New Roman" panose="02020603050405020304" pitchFamily="18" charset="0"/>
                <a:cs typeface="Times New Roman" panose="02020603050405020304" pitchFamily="18" charset="0"/>
                <a:sym typeface="Wingdings" pitchFamily="2" charset="2"/>
              </a:rPr>
              <a:t> </a:t>
            </a:r>
            <a:r>
              <a:rPr lang="en-US" altLang="zh-CN" dirty="0">
                <a:latin typeface="Times New Roman" panose="02020603050405020304" pitchFamily="18" charset="0"/>
                <a:cs typeface="Times New Roman" panose="02020603050405020304" pitchFamily="18" charset="0"/>
                <a:sym typeface="Wingdings" pitchFamily="2" charset="2"/>
              </a:rPr>
              <a:t>world)</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274929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Human walking and running</a:t>
            </a:r>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6875844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dynamics of human walking</a:t>
            </a:r>
          </a:p>
        </p:txBody>
      </p:sp>
      <p:pic>
        <p:nvPicPr>
          <p:cNvPr id="4" name="Picture 3"/>
          <p:cNvPicPr>
            <a:picLocks noChangeAspect="1"/>
          </p:cNvPicPr>
          <p:nvPr/>
        </p:nvPicPr>
        <p:blipFill rotWithShape="1">
          <a:blip r:embed="rId2"/>
          <a:srcRect t="15270" b="8412"/>
          <a:stretch/>
        </p:blipFill>
        <p:spPr>
          <a:xfrm>
            <a:off x="1148308" y="3100984"/>
            <a:ext cx="7102490" cy="3451025"/>
          </a:xfrm>
          <a:prstGeom prst="rect">
            <a:avLst/>
          </a:prstGeom>
        </p:spPr>
      </p:pic>
      <p:sp>
        <p:nvSpPr>
          <p:cNvPr id="5" name="TextBox 4"/>
          <p:cNvSpPr txBox="1"/>
          <p:nvPr/>
        </p:nvSpPr>
        <p:spPr>
          <a:xfrm>
            <a:off x="1055739" y="2371422"/>
            <a:ext cx="3682431" cy="369332"/>
          </a:xfrm>
          <a:prstGeom prst="rect">
            <a:avLst/>
          </a:prstGeom>
          <a:noFill/>
        </p:spPr>
        <p:txBody>
          <a:bodyPr wrap="none" rtlCol="0">
            <a:spAutoFit/>
          </a:bodyPr>
          <a:lstStyle/>
          <a:p>
            <a:r>
              <a:rPr lang="en-US" dirty="0">
                <a:solidFill>
                  <a:srgbClr val="FF6600"/>
                </a:solidFill>
              </a:rPr>
              <a:t>Dynamics = inverted pendulum</a:t>
            </a:r>
          </a:p>
        </p:txBody>
      </p:sp>
      <p:sp>
        <p:nvSpPr>
          <p:cNvPr id="6" name="TextBox 5"/>
          <p:cNvSpPr txBox="1"/>
          <p:nvPr/>
        </p:nvSpPr>
        <p:spPr>
          <a:xfrm>
            <a:off x="5661209" y="2371422"/>
            <a:ext cx="2697786" cy="369332"/>
          </a:xfrm>
          <a:prstGeom prst="rect">
            <a:avLst/>
          </a:prstGeom>
          <a:noFill/>
        </p:spPr>
        <p:txBody>
          <a:bodyPr wrap="none" rtlCol="0">
            <a:spAutoFit/>
          </a:bodyPr>
          <a:lstStyle/>
          <a:p>
            <a:r>
              <a:rPr lang="en-US" dirty="0">
                <a:solidFill>
                  <a:srgbClr val="FF6600"/>
                </a:solidFill>
              </a:rPr>
              <a:t>Dynamics = pendulum</a:t>
            </a:r>
          </a:p>
        </p:txBody>
      </p:sp>
      <p:cxnSp>
        <p:nvCxnSpPr>
          <p:cNvPr id="10" name="Straight Arrow Connector 9"/>
          <p:cNvCxnSpPr/>
          <p:nvPr/>
        </p:nvCxnSpPr>
        <p:spPr>
          <a:xfrm>
            <a:off x="3274321" y="2740754"/>
            <a:ext cx="137705" cy="365044"/>
          </a:xfrm>
          <a:prstGeom prst="straightConnector1">
            <a:avLst/>
          </a:prstGeom>
          <a:ln>
            <a:solidFill>
              <a:srgbClr val="FF6600"/>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flipH="1">
            <a:off x="7130063" y="2740754"/>
            <a:ext cx="351913" cy="365044"/>
          </a:xfrm>
          <a:prstGeom prst="straightConnector1">
            <a:avLst/>
          </a:prstGeom>
          <a:ln>
            <a:solidFill>
              <a:srgbClr val="FF6600"/>
            </a:solidFill>
            <a:tailEnd type="arrow"/>
          </a:ln>
        </p:spPr>
        <p:style>
          <a:lnRef idx="2">
            <a:schemeClr val="accent1"/>
          </a:lnRef>
          <a:fillRef idx="0">
            <a:schemeClr val="accent1"/>
          </a:fillRef>
          <a:effectRef idx="1">
            <a:schemeClr val="accent1"/>
          </a:effectRef>
          <a:fontRef idx="minor">
            <a:schemeClr val="tx1"/>
          </a:fontRef>
        </p:style>
      </p:cxnSp>
      <p:pic>
        <p:nvPicPr>
          <p:cNvPr id="14" name="Picture 13"/>
          <p:cNvPicPr>
            <a:picLocks noChangeAspect="1"/>
          </p:cNvPicPr>
          <p:nvPr/>
        </p:nvPicPr>
        <p:blipFill rotWithShape="1">
          <a:blip r:embed="rId3"/>
          <a:srcRect t="16984" r="49801"/>
          <a:stretch/>
        </p:blipFill>
        <p:spPr>
          <a:xfrm>
            <a:off x="183607" y="2849532"/>
            <a:ext cx="1377051" cy="1402235"/>
          </a:xfrm>
          <a:prstGeom prst="rect">
            <a:avLst/>
          </a:prstGeom>
        </p:spPr>
      </p:pic>
      <p:pic>
        <p:nvPicPr>
          <p:cNvPr id="15" name="Picture 14"/>
          <p:cNvPicPr>
            <a:picLocks noChangeAspect="1"/>
          </p:cNvPicPr>
          <p:nvPr/>
        </p:nvPicPr>
        <p:blipFill rotWithShape="1">
          <a:blip r:embed="rId4">
            <a:clrChange>
              <a:clrFrom>
                <a:srgbClr val="FFFFFF"/>
              </a:clrFrom>
              <a:clrTo>
                <a:srgbClr val="FFFFFF">
                  <a:alpha val="0"/>
                </a:srgbClr>
              </a:clrTo>
            </a:clrChange>
          </a:blip>
          <a:srcRect l="7011" r="18682"/>
          <a:stretch/>
        </p:blipFill>
        <p:spPr>
          <a:xfrm>
            <a:off x="7481976" y="2784573"/>
            <a:ext cx="1662024" cy="1876450"/>
          </a:xfrm>
          <a:prstGeom prst="rect">
            <a:avLst/>
          </a:prstGeom>
        </p:spPr>
      </p:pic>
    </p:spTree>
    <p:extLst>
      <p:ext uri="{BB962C8B-B14F-4D97-AF65-F5344CB8AC3E}">
        <p14:creationId xmlns:p14="http://schemas.microsoft.com/office/powerpoint/2010/main" val="3768768778"/>
      </p:ext>
    </p:extLst>
  </p:cSld>
  <p:clrMapOvr>
    <a:masterClrMapping/>
  </p:clrMapOvr>
</p:sld>
</file>

<file path=ppt/theme/theme1.xml><?xml version="1.0" encoding="utf-8"?>
<a:theme xmlns:a="http://schemas.openxmlformats.org/drawingml/2006/main" name="Perception">
  <a:themeElements>
    <a:clrScheme name="Perception">
      <a:dk1>
        <a:sysClr val="windowText" lastClr="000000"/>
      </a:dk1>
      <a:lt1>
        <a:sysClr val="window" lastClr="FFFFFF"/>
      </a:lt1>
      <a:dk2>
        <a:srgbClr val="333333"/>
      </a:dk2>
      <a:lt2>
        <a:srgbClr val="BBC0AC"/>
      </a:lt2>
      <a:accent1>
        <a:srgbClr val="A2C816"/>
      </a:accent1>
      <a:accent2>
        <a:srgbClr val="E07602"/>
      </a:accent2>
      <a:accent3>
        <a:srgbClr val="E4C402"/>
      </a:accent3>
      <a:accent4>
        <a:srgbClr val="7DC1EF"/>
      </a:accent4>
      <a:accent5>
        <a:srgbClr val="21449B"/>
      </a:accent5>
      <a:accent6>
        <a:srgbClr val="A2B170"/>
      </a:accent6>
      <a:hlink>
        <a:srgbClr val="8DA440"/>
      </a:hlink>
      <a:folHlink>
        <a:srgbClr val="4C4F3F"/>
      </a:folHlink>
    </a:clrScheme>
    <a:fontScheme name="Perception">
      <a:majorFont>
        <a:latin typeface="Century Gothic"/>
        <a:ea typeface=""/>
        <a:cs typeface=""/>
        <a:font script="Jpan" typeface="メイリオ"/>
        <a:font script="Hans" typeface="宋体"/>
        <a:font script="Hant" typeface="新細明體"/>
      </a:majorFont>
      <a:minorFont>
        <a:latin typeface="Century Gothic"/>
        <a:ea typeface=""/>
        <a:cs typeface=""/>
        <a:font script="Jpan" typeface="メイリオ"/>
        <a:font script="Hans" typeface="宋体"/>
        <a:font script="Hant" typeface="新細明體"/>
      </a:minorFont>
    </a:fontScheme>
    <a:fmtScheme name="Perception">
      <a:fillStyleLst>
        <a:solidFill>
          <a:schemeClr val="phClr"/>
        </a:solidFill>
        <a:solidFill>
          <a:schemeClr val="phClr">
            <a:shade val="90000"/>
          </a:schemeClr>
        </a:solidFill>
        <a:solidFill>
          <a:schemeClr val="phClr">
            <a:shade val="80000"/>
          </a:schemeClr>
        </a:solidFill>
      </a:fillStyleLst>
      <a:lnStyleLst>
        <a:ln w="12700" cap="flat" cmpd="sng" algn="ctr">
          <a:solidFill>
            <a:schemeClr val="phClr">
              <a:satMod val="105000"/>
            </a:schemeClr>
          </a:solidFill>
          <a:prstDash val="solid"/>
        </a:ln>
        <a:ln w="25400" cap="flat" cmpd="sng" algn="ctr">
          <a:solidFill>
            <a:schemeClr val="phClr"/>
          </a:solidFill>
          <a:prstDash val="solid"/>
        </a:ln>
        <a:ln w="25400" cap="flat" cmpd="sng" algn="ctr">
          <a:solidFill>
            <a:schemeClr val="phClr">
              <a:alpha val="80000"/>
            </a:schemeClr>
          </a:solidFill>
          <a:prstDash val="solid"/>
        </a:ln>
      </a:lnStyleLst>
      <a:effectStyleLst>
        <a:effectStyle>
          <a:effectLst/>
        </a:effectStyle>
        <a:effectStyle>
          <a:effectLst/>
          <a:scene3d>
            <a:camera prst="obliqueTopRight"/>
            <a:lightRig rig="threePt" dir="tl"/>
          </a:scene3d>
          <a:sp3d>
            <a:bevelT w="25400" h="25400"/>
          </a:sp3d>
        </a:effectStyle>
        <a:effectStyle>
          <a:effectLst/>
          <a:scene3d>
            <a:camera prst="perspectiveFront" fov="4200000"/>
            <a:lightRig rig="balanced" dir="tl">
              <a:rot lat="0" lon="0" rev="18600000"/>
            </a:lightRig>
          </a:scene3d>
          <a:sp3d prstMaterial="metal">
            <a:bevelT w="63500" h="50800" prst="angle"/>
          </a:sp3d>
        </a:effectStyle>
      </a:effectStyleLst>
      <a:bgFillStyleLst>
        <a:solidFill>
          <a:schemeClr val="phClr">
            <a:tint val="90000"/>
          </a:schemeClr>
        </a:solidFill>
        <a:solidFill>
          <a:schemeClr val="phClr">
            <a:tint val="50000"/>
          </a:schemeClr>
        </a:solidFill>
        <a:solidFill>
          <a:schemeClr val="phClr">
            <a:shade val="60000"/>
          </a:schemeClr>
        </a:solid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Perception.thmx</Template>
  <TotalTime>628</TotalTime>
  <Words>1326</Words>
  <Application>Microsoft Macintosh PowerPoint</Application>
  <PresentationFormat>On-screen Show (4:3)</PresentationFormat>
  <Paragraphs>146</Paragraphs>
  <Slides>30</Slides>
  <Notes>4</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30</vt:i4>
      </vt:variant>
    </vt:vector>
  </HeadingPairs>
  <TitlesOfParts>
    <vt:vector size="39" baseType="lpstr">
      <vt:lpstr>宋体</vt:lpstr>
      <vt:lpstr>Calibri</vt:lpstr>
      <vt:lpstr>Century Gothic</vt:lpstr>
      <vt:lpstr>Times</vt:lpstr>
      <vt:lpstr>Times New Roman</vt:lpstr>
      <vt:lpstr>Wingdings</vt:lpstr>
      <vt:lpstr>Wingdings 2</vt:lpstr>
      <vt:lpstr>Perception</vt:lpstr>
      <vt:lpstr>Equation</vt:lpstr>
      <vt:lpstr>Lecture 15: The dynamics of animal movements</vt:lpstr>
      <vt:lpstr>The organization of behavior</vt:lpstr>
      <vt:lpstr>A classic example of control and coordination </vt:lpstr>
      <vt:lpstr>Raibert’s hopping robot (1986)</vt:lpstr>
      <vt:lpstr>Raibert on movement control</vt:lpstr>
      <vt:lpstr>The infallible robots </vt:lpstr>
      <vt:lpstr>PowerPoint Presentation</vt:lpstr>
      <vt:lpstr>Human walking and running</vt:lpstr>
      <vt:lpstr>The dynamics of human walking</vt:lpstr>
      <vt:lpstr>PowerPoint Presentation</vt:lpstr>
      <vt:lpstr>Stance phase of walking</vt:lpstr>
      <vt:lpstr>Swing phase of walking</vt:lpstr>
      <vt:lpstr>Stability and energy consumption in walking</vt:lpstr>
      <vt:lpstr>Practice </vt:lpstr>
      <vt:lpstr>The dynamics of running</vt:lpstr>
      <vt:lpstr>Swing phase of running</vt:lpstr>
      <vt:lpstr>Stance phase of running</vt:lpstr>
      <vt:lpstr>PowerPoint Presentation</vt:lpstr>
      <vt:lpstr>Back to Raibert’s robot (1986)</vt:lpstr>
      <vt:lpstr>Quadruped locomotion and bifurcation </vt:lpstr>
      <vt:lpstr>Gate transition in quadrupeds </vt:lpstr>
      <vt:lpstr>Control variable for gait transition</vt:lpstr>
      <vt:lpstr>Human walking &amp; running?</vt:lpstr>
      <vt:lpstr>PowerPoint Presentation</vt:lpstr>
      <vt:lpstr>The control law for moving over irregular terrains -- a case study for perception guided action</vt:lpstr>
      <vt:lpstr>From movement dynamics to locomotion over irregular terrain </vt:lpstr>
      <vt:lpstr>Visually guided running over irregular terrain</vt:lpstr>
      <vt:lpstr>Warren’s control law for running over irregular terrain</vt:lpstr>
      <vt:lpstr>Summary</vt:lpstr>
      <vt:lpstr>Reading </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JS Pan</dc:creator>
  <cp:lastModifiedBy>Microsoft Office User</cp:lastModifiedBy>
  <cp:revision>30</cp:revision>
  <dcterms:created xsi:type="dcterms:W3CDTF">2016-05-12T13:31:50Z</dcterms:created>
  <dcterms:modified xsi:type="dcterms:W3CDTF">2019-07-02T06:18:41Z</dcterms:modified>
</cp:coreProperties>
</file>